
<file path=[Content_Types].xml><?xml version="1.0" encoding="utf-8"?>
<Types xmlns="http://schemas.openxmlformats.org/package/2006/content-types">
  <Default Extension="docx" ContentType="application/vnd.openxmlformats-officedocument.wordprocessingml.documen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7" r:id="rId2"/>
    <p:sldId id="258" r:id="rId3"/>
    <p:sldId id="259" r:id="rId4"/>
    <p:sldId id="260" r:id="rId5"/>
    <p:sldId id="261" r:id="rId6"/>
    <p:sldId id="262" r:id="rId7"/>
    <p:sldId id="313" r:id="rId8"/>
    <p:sldId id="314" r:id="rId9"/>
    <p:sldId id="315" r:id="rId10"/>
    <p:sldId id="263" r:id="rId11"/>
    <p:sldId id="316" r:id="rId12"/>
    <p:sldId id="264" r:id="rId13"/>
    <p:sldId id="265" r:id="rId14"/>
    <p:sldId id="266" r:id="rId15"/>
    <p:sldId id="268" r:id="rId16"/>
    <p:sldId id="269" r:id="rId17"/>
    <p:sldId id="270" r:id="rId18"/>
    <p:sldId id="271" r:id="rId19"/>
    <p:sldId id="272" r:id="rId20"/>
    <p:sldId id="273" r:id="rId21"/>
    <p:sldId id="317" r:id="rId22"/>
    <p:sldId id="318" r:id="rId23"/>
    <p:sldId id="319" r:id="rId24"/>
    <p:sldId id="274" r:id="rId25"/>
    <p:sldId id="276" r:id="rId26"/>
    <p:sldId id="275" r:id="rId27"/>
    <p:sldId id="277" r:id="rId28"/>
    <p:sldId id="320" r:id="rId29"/>
    <p:sldId id="321" r:id="rId30"/>
    <p:sldId id="322" r:id="rId31"/>
    <p:sldId id="323" r:id="rId32"/>
    <p:sldId id="279" r:id="rId33"/>
    <p:sldId id="280" r:id="rId34"/>
    <p:sldId id="281" r:id="rId35"/>
    <p:sldId id="282" r:id="rId36"/>
    <p:sldId id="283" r:id="rId37"/>
    <p:sldId id="284" r:id="rId38"/>
    <p:sldId id="285" r:id="rId39"/>
    <p:sldId id="286" r:id="rId40"/>
    <p:sldId id="287" r:id="rId41"/>
    <p:sldId id="288" r:id="rId42"/>
    <p:sldId id="267"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24" r:id="rId64"/>
    <p:sldId id="309" r:id="rId65"/>
    <p:sldId id="310" r:id="rId66"/>
    <p:sldId id="31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7086" autoAdjust="0"/>
  </p:normalViewPr>
  <p:slideViewPr>
    <p:cSldViewPr snapToGrid="0">
      <p:cViewPr varScale="1">
        <p:scale>
          <a:sx n="88" d="100"/>
          <a:sy n="88" d="100"/>
        </p:scale>
        <p:origin x="12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a20fc31f-ff76-4f59-a5f9-7c37ba761692" providerId="ADAL" clId="{C1652744-FE20-4700-8E25-007C61F4BCF9}"/>
    <pc:docChg chg="delSld">
      <pc:chgData name="Brian Srivastava" userId="a20fc31f-ff76-4f59-a5f9-7c37ba761692" providerId="ADAL" clId="{C1652744-FE20-4700-8E25-007C61F4BCF9}" dt="2023-01-20T13:58:21.106" v="0" actId="47"/>
      <pc:docMkLst>
        <pc:docMk/>
      </pc:docMkLst>
      <pc:sldChg chg="del">
        <pc:chgData name="Brian Srivastava" userId="a20fc31f-ff76-4f59-a5f9-7c37ba761692" providerId="ADAL" clId="{C1652744-FE20-4700-8E25-007C61F4BCF9}" dt="2023-01-20T13:58:21.106" v="0" actId="47"/>
        <pc:sldMkLst>
          <pc:docMk/>
          <pc:sldMk cId="3666931477" sldId="325"/>
        </pc:sldMkLst>
      </pc:sldChg>
    </pc:docChg>
  </pc:docChgLst>
  <pc:docChgLst>
    <pc:chgData name="Brian Srivastava" userId="a20fc31f-ff76-4f59-a5f9-7c37ba761692" providerId="ADAL" clId="{88D9D056-22BC-48BD-ADE0-05A0CA6EC09B}"/>
    <pc:docChg chg="custSel addSld modSld">
      <pc:chgData name="Brian Srivastava" userId="a20fc31f-ff76-4f59-a5f9-7c37ba761692" providerId="ADAL" clId="{88D9D056-22BC-48BD-ADE0-05A0CA6EC09B}" dt="2020-01-15T20:49:47.221" v="17" actId="20577"/>
      <pc:docMkLst>
        <pc:docMk/>
      </pc:docMkLst>
      <pc:sldChg chg="modSp add">
        <pc:chgData name="Brian Srivastava" userId="a20fc31f-ff76-4f59-a5f9-7c37ba761692" providerId="ADAL" clId="{88D9D056-22BC-48BD-ADE0-05A0CA6EC09B}" dt="2020-01-15T20:49:47.221" v="17" actId="20577"/>
        <pc:sldMkLst>
          <pc:docMk/>
          <pc:sldMk cId="3666931477" sldId="325"/>
        </pc:sldMkLst>
        <pc:spChg chg="mod">
          <ac:chgData name="Brian Srivastava" userId="a20fc31f-ff76-4f59-a5f9-7c37ba761692" providerId="ADAL" clId="{88D9D056-22BC-48BD-ADE0-05A0CA6EC09B}" dt="2020-01-15T20:49:47.221" v="17" actId="20577"/>
          <ac:spMkLst>
            <pc:docMk/>
            <pc:sldMk cId="3666931477" sldId="325"/>
            <ac:spMk id="3" creationId="{3E5C0B2D-7E13-499E-B68F-B17F636E60C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EFF034-D719-4C81-A4D9-0ABB3A39B7B8}" type="datetimeFigureOut">
              <a:rPr lang="en-CA" smtClean="0"/>
              <a:t>2023-01-27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89A4C-86AC-459D-81FE-B99DCD452FC6}" type="slidenum">
              <a:rPr lang="en-CA" smtClean="0"/>
              <a:t>‹#›</a:t>
            </a:fld>
            <a:endParaRPr lang="en-CA"/>
          </a:p>
        </p:txBody>
      </p:sp>
    </p:spTree>
    <p:extLst>
      <p:ext uri="{BB962C8B-B14F-4D97-AF65-F5344CB8AC3E}">
        <p14:creationId xmlns:p14="http://schemas.microsoft.com/office/powerpoint/2010/main" val="394842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u.mediaspace.kaltura.com/media/L3+Commodity+Clusters+%28Seg.+4%29/1_x6ldemqn/6563362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tel.ca/content/www/ca/en/products/processors/xeon.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vidia.com/en-us/design-visualization/quadro-servers/rt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vidia.com/en-us/design-visualization/quadro-sto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iu.mediaspace.kaltura.com/media/L3+Commodity+Clusters+%28Seg.+2%29.mp4/1_518ovpfd/6563362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Caltech 1997</a:t>
            </a:r>
            <a:br>
              <a:rPr lang="en-CA" dirty="0"/>
            </a:br>
            <a:r>
              <a:rPr lang="en-CA" dirty="0"/>
              <a:t>Cost of a super computer dropped by about 50 fold (to 2% of previous cost) in roughly a decade</a:t>
            </a:r>
          </a:p>
        </p:txBody>
      </p:sp>
      <p:sp>
        <p:nvSpPr>
          <p:cNvPr id="4" name="Slide Number Placeholder 3"/>
          <p:cNvSpPr>
            <a:spLocks noGrp="1"/>
          </p:cNvSpPr>
          <p:nvPr>
            <p:ph type="sldNum" sz="quarter" idx="5"/>
          </p:nvPr>
        </p:nvSpPr>
        <p:spPr/>
        <p:txBody>
          <a:bodyPr/>
          <a:lstStyle/>
          <a:p>
            <a:fld id="{BBF89A4C-86AC-459D-81FE-B99DCD452FC6}" type="slidenum">
              <a:rPr lang="en-CA" smtClean="0"/>
              <a:t>3</a:t>
            </a:fld>
            <a:endParaRPr lang="en-CA"/>
          </a:p>
        </p:txBody>
      </p:sp>
    </p:spTree>
    <p:extLst>
      <p:ext uri="{BB962C8B-B14F-4D97-AF65-F5344CB8AC3E}">
        <p14:creationId xmlns:p14="http://schemas.microsoft.com/office/powerpoint/2010/main" val="2367475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https://iu.mediaspace.kaltura.com/media/L3+Commodity+Clusters+%28Seg.+4%29/1_x6ldemqn/65633621</a:t>
            </a:r>
            <a:endParaRPr lang="en-CA" dirty="0"/>
          </a:p>
        </p:txBody>
      </p:sp>
      <p:sp>
        <p:nvSpPr>
          <p:cNvPr id="4" name="Slide Number Placeholder 3"/>
          <p:cNvSpPr>
            <a:spLocks noGrp="1"/>
          </p:cNvSpPr>
          <p:nvPr>
            <p:ph type="sldNum" sz="quarter" idx="5"/>
          </p:nvPr>
        </p:nvSpPr>
        <p:spPr/>
        <p:txBody>
          <a:bodyPr/>
          <a:lstStyle/>
          <a:p>
            <a:fld id="{BBF89A4C-86AC-459D-81FE-B99DCD452FC6}" type="slidenum">
              <a:rPr lang="en-CA" smtClean="0"/>
              <a:t>21</a:t>
            </a:fld>
            <a:endParaRPr lang="en-CA"/>
          </a:p>
        </p:txBody>
      </p:sp>
    </p:spTree>
    <p:extLst>
      <p:ext uri="{BB962C8B-B14F-4D97-AF65-F5344CB8AC3E}">
        <p14:creationId xmlns:p14="http://schemas.microsoft.com/office/powerpoint/2010/main" val="2720466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HCA – Host channel adapter</a:t>
            </a:r>
            <a:br>
              <a:rPr lang="en-CA" dirty="0"/>
            </a:br>
            <a:r>
              <a:rPr lang="en-CA" dirty="0"/>
              <a:t>JTAG – joint test action group ( for verifying PCBs)</a:t>
            </a:r>
          </a:p>
          <a:p>
            <a:r>
              <a:rPr lang="en-CA" dirty="0"/>
              <a:t>IB is </a:t>
            </a:r>
            <a:r>
              <a:rPr lang="en-CA" dirty="0" err="1"/>
              <a:t>infiband</a:t>
            </a:r>
            <a:r>
              <a:rPr lang="en-CA" dirty="0"/>
              <a:t> ( a network standard for HPC)</a:t>
            </a:r>
          </a:p>
          <a:p>
            <a:endParaRPr lang="en-CA" dirty="0"/>
          </a:p>
        </p:txBody>
      </p:sp>
      <p:sp>
        <p:nvSpPr>
          <p:cNvPr id="4" name="Slide Number Placeholder 3"/>
          <p:cNvSpPr>
            <a:spLocks noGrp="1"/>
          </p:cNvSpPr>
          <p:nvPr>
            <p:ph type="sldNum" sz="quarter" idx="5"/>
          </p:nvPr>
        </p:nvSpPr>
        <p:spPr/>
        <p:txBody>
          <a:bodyPr/>
          <a:lstStyle/>
          <a:p>
            <a:fld id="{BBF89A4C-86AC-459D-81FE-B99DCD452FC6}" type="slidenum">
              <a:rPr lang="en-CA" smtClean="0"/>
              <a:t>22</a:t>
            </a:fld>
            <a:endParaRPr lang="en-CA"/>
          </a:p>
        </p:txBody>
      </p:sp>
    </p:spTree>
    <p:extLst>
      <p:ext uri="{BB962C8B-B14F-4D97-AF65-F5344CB8AC3E}">
        <p14:creationId xmlns:p14="http://schemas.microsoft.com/office/powerpoint/2010/main" val="1296046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ln/>
        </p:spPr>
      </p:sp>
      <p:sp>
        <p:nvSpPr>
          <p:cNvPr id="163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MS PGothic" charset="-128"/>
              </a:rPr>
              <a:t>This slide</a:t>
            </a:r>
          </a:p>
        </p:txBody>
      </p:sp>
      <p:sp>
        <p:nvSpPr>
          <p:cNvPr id="163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E3885FE2-23A7-6148-B501-663C204F8C4C}" type="slidenum">
              <a:rPr lang="en-US" altLang="en-US" sz="1200" i="0"/>
              <a:pPr/>
              <a:t>24</a:t>
            </a:fld>
            <a:endParaRPr lang="en-US" altLang="en-US" sz="1200" i="0"/>
          </a:p>
        </p:txBody>
      </p:sp>
    </p:spTree>
    <p:extLst>
      <p:ext uri="{BB962C8B-B14F-4D97-AF65-F5344CB8AC3E}">
        <p14:creationId xmlns:p14="http://schemas.microsoft.com/office/powerpoint/2010/main" val="509731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LU – Lower – upper decomposition (a type of matrix factorization)</a:t>
            </a:r>
          </a:p>
        </p:txBody>
      </p:sp>
      <p:sp>
        <p:nvSpPr>
          <p:cNvPr id="4" name="Slide Number Placeholder 3"/>
          <p:cNvSpPr>
            <a:spLocks noGrp="1"/>
          </p:cNvSpPr>
          <p:nvPr>
            <p:ph type="sldNum" sz="quarter" idx="5"/>
          </p:nvPr>
        </p:nvSpPr>
        <p:spPr/>
        <p:txBody>
          <a:bodyPr/>
          <a:lstStyle/>
          <a:p>
            <a:fld id="{BBF89A4C-86AC-459D-81FE-B99DCD452FC6}" type="slidenum">
              <a:rPr lang="en-CA" smtClean="0"/>
              <a:t>42</a:t>
            </a:fld>
            <a:endParaRPr lang="en-CA"/>
          </a:p>
        </p:txBody>
      </p:sp>
    </p:spTree>
    <p:extLst>
      <p:ext uri="{BB962C8B-B14F-4D97-AF65-F5344CB8AC3E}">
        <p14:creationId xmlns:p14="http://schemas.microsoft.com/office/powerpoint/2010/main" val="233233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NAS – Nasa advanced supercomputing</a:t>
            </a:r>
          </a:p>
          <a:p>
            <a:r>
              <a:rPr lang="en-CA" dirty="0"/>
              <a:t>Fluid dynamics stuff</a:t>
            </a:r>
          </a:p>
          <a:p>
            <a:endParaRPr lang="en-CA" dirty="0"/>
          </a:p>
        </p:txBody>
      </p:sp>
      <p:sp>
        <p:nvSpPr>
          <p:cNvPr id="4" name="Slide Number Placeholder 3"/>
          <p:cNvSpPr>
            <a:spLocks noGrp="1"/>
          </p:cNvSpPr>
          <p:nvPr>
            <p:ph type="sldNum" sz="quarter" idx="5"/>
          </p:nvPr>
        </p:nvSpPr>
        <p:spPr/>
        <p:txBody>
          <a:bodyPr/>
          <a:lstStyle/>
          <a:p>
            <a:fld id="{BBF89A4C-86AC-459D-81FE-B99DCD452FC6}" type="slidenum">
              <a:rPr lang="en-CA" smtClean="0"/>
              <a:t>51</a:t>
            </a:fld>
            <a:endParaRPr lang="en-CA"/>
          </a:p>
        </p:txBody>
      </p:sp>
    </p:spTree>
    <p:extLst>
      <p:ext uri="{BB962C8B-B14F-4D97-AF65-F5344CB8AC3E}">
        <p14:creationId xmlns:p14="http://schemas.microsoft.com/office/powerpoint/2010/main" val="223118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BF89A4C-86AC-459D-81FE-B99DCD452FC6}" type="slidenum">
              <a:rPr lang="en-CA" smtClean="0"/>
              <a:t>65</a:t>
            </a:fld>
            <a:endParaRPr lang="en-CA"/>
          </a:p>
        </p:txBody>
      </p:sp>
    </p:spTree>
    <p:extLst>
      <p:ext uri="{BB962C8B-B14F-4D97-AF65-F5344CB8AC3E}">
        <p14:creationId xmlns:p14="http://schemas.microsoft.com/office/powerpoint/2010/main" val="410737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By Sri source:  </a:t>
            </a:r>
            <a:br>
              <a:rPr lang="en-CA" dirty="0"/>
            </a:br>
            <a:br>
              <a:rPr lang="en-CA" dirty="0"/>
            </a:br>
            <a:r>
              <a:rPr lang="en-CA" dirty="0">
                <a:hlinkClick r:id="rId3"/>
              </a:rPr>
              <a:t>https://www.intel.ca/content/www/ca/en/products/processors/xeon.html</a:t>
            </a:r>
            <a:endParaRPr lang="en-CA" dirty="0"/>
          </a:p>
        </p:txBody>
      </p:sp>
      <p:sp>
        <p:nvSpPr>
          <p:cNvPr id="4" name="Slide Number Placeholder 3"/>
          <p:cNvSpPr>
            <a:spLocks noGrp="1"/>
          </p:cNvSpPr>
          <p:nvPr>
            <p:ph type="sldNum" sz="quarter" idx="5"/>
          </p:nvPr>
        </p:nvSpPr>
        <p:spPr/>
        <p:txBody>
          <a:bodyPr/>
          <a:lstStyle/>
          <a:p>
            <a:fld id="{BBF89A4C-86AC-459D-81FE-B99DCD452FC6}" type="slidenum">
              <a:rPr lang="en-CA" smtClean="0"/>
              <a:t>7</a:t>
            </a:fld>
            <a:endParaRPr lang="en-CA"/>
          </a:p>
        </p:txBody>
      </p:sp>
    </p:spTree>
    <p:extLst>
      <p:ext uri="{BB962C8B-B14F-4D97-AF65-F5344CB8AC3E}">
        <p14:creationId xmlns:p14="http://schemas.microsoft.com/office/powerpoint/2010/main" val="411322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https://www.nvidia.com/en-us/design-visualization/quadro-servers/rtx/</a:t>
            </a:r>
            <a:endParaRPr lang="en-CA" dirty="0"/>
          </a:p>
        </p:txBody>
      </p:sp>
      <p:sp>
        <p:nvSpPr>
          <p:cNvPr id="4" name="Slide Number Placeholder 3"/>
          <p:cNvSpPr>
            <a:spLocks noGrp="1"/>
          </p:cNvSpPr>
          <p:nvPr>
            <p:ph type="sldNum" sz="quarter" idx="5"/>
          </p:nvPr>
        </p:nvSpPr>
        <p:spPr/>
        <p:txBody>
          <a:bodyPr/>
          <a:lstStyle/>
          <a:p>
            <a:fld id="{BBF89A4C-86AC-459D-81FE-B99DCD452FC6}" type="slidenum">
              <a:rPr lang="en-CA" smtClean="0"/>
              <a:t>8</a:t>
            </a:fld>
            <a:endParaRPr lang="en-CA"/>
          </a:p>
        </p:txBody>
      </p:sp>
    </p:spTree>
    <p:extLst>
      <p:ext uri="{BB962C8B-B14F-4D97-AF65-F5344CB8AC3E}">
        <p14:creationId xmlns:p14="http://schemas.microsoft.com/office/powerpoint/2010/main" val="2208584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https://www.nvidia.com/en-us/design-visualization/quadro-store/</a:t>
            </a:r>
            <a:endParaRPr lang="en-CA" dirty="0"/>
          </a:p>
          <a:p>
            <a:endParaRPr lang="en-CA" dirty="0"/>
          </a:p>
          <a:p>
            <a:r>
              <a:rPr lang="en-CA" dirty="0"/>
              <a:t>GV100 is 9000 USD</a:t>
            </a:r>
          </a:p>
        </p:txBody>
      </p:sp>
      <p:sp>
        <p:nvSpPr>
          <p:cNvPr id="4" name="Slide Number Placeholder 3"/>
          <p:cNvSpPr>
            <a:spLocks noGrp="1"/>
          </p:cNvSpPr>
          <p:nvPr>
            <p:ph type="sldNum" sz="quarter" idx="5"/>
          </p:nvPr>
        </p:nvSpPr>
        <p:spPr/>
        <p:txBody>
          <a:bodyPr/>
          <a:lstStyle/>
          <a:p>
            <a:fld id="{BBF89A4C-86AC-459D-81FE-B99DCD452FC6}" type="slidenum">
              <a:rPr lang="en-CA" smtClean="0"/>
              <a:t>9</a:t>
            </a:fld>
            <a:endParaRPr lang="en-CA"/>
          </a:p>
        </p:txBody>
      </p:sp>
    </p:spTree>
    <p:extLst>
      <p:ext uri="{BB962C8B-B14F-4D97-AF65-F5344CB8AC3E}">
        <p14:creationId xmlns:p14="http://schemas.microsoft.com/office/powerpoint/2010/main" val="1881528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Sage – for processing RADAR signals.  It still ran on vacuum tubes</a:t>
            </a:r>
          </a:p>
          <a:p>
            <a:r>
              <a:rPr lang="en-CA" dirty="0">
                <a:hlinkClick r:id="rId3"/>
              </a:rPr>
              <a:t>https://iu.mediaspace.kaltura.com/media/L3+Commodity+Clusters+%28Seg.+2%29.mp4/1_518ovpfd/65633621</a:t>
            </a:r>
            <a:endParaRPr lang="en-CA" dirty="0"/>
          </a:p>
        </p:txBody>
      </p:sp>
      <p:sp>
        <p:nvSpPr>
          <p:cNvPr id="4" name="Slide Number Placeholder 3"/>
          <p:cNvSpPr>
            <a:spLocks noGrp="1"/>
          </p:cNvSpPr>
          <p:nvPr>
            <p:ph type="sldNum" sz="quarter" idx="5"/>
          </p:nvPr>
        </p:nvSpPr>
        <p:spPr/>
        <p:txBody>
          <a:bodyPr/>
          <a:lstStyle/>
          <a:p>
            <a:fld id="{BBF89A4C-86AC-459D-81FE-B99DCD452FC6}" type="slidenum">
              <a:rPr lang="en-CA" smtClean="0"/>
              <a:t>11</a:t>
            </a:fld>
            <a:endParaRPr lang="en-CA"/>
          </a:p>
        </p:txBody>
      </p:sp>
    </p:spTree>
    <p:extLst>
      <p:ext uri="{BB962C8B-B14F-4D97-AF65-F5344CB8AC3E}">
        <p14:creationId xmlns:p14="http://schemas.microsoft.com/office/powerpoint/2010/main" val="1073191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a:ln/>
        </p:spPr>
      </p:sp>
      <p:sp>
        <p:nvSpPr>
          <p:cNvPr id="61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MS PGothic" charset="-128"/>
              </a:rPr>
              <a:t>Include this</a:t>
            </a:r>
          </a:p>
        </p:txBody>
      </p:sp>
      <p:sp>
        <p:nvSpPr>
          <p:cNvPr id="61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D9BDA5C4-76D0-6247-8895-7D7CA1D94557}" type="slidenum">
              <a:rPr lang="en-US" altLang="en-US" sz="1200" i="0"/>
              <a:pPr/>
              <a:t>15</a:t>
            </a:fld>
            <a:endParaRPr lang="en-US" altLang="en-US" sz="1200" i="0"/>
          </a:p>
        </p:txBody>
      </p:sp>
    </p:spTree>
    <p:extLst>
      <p:ext uri="{BB962C8B-B14F-4D97-AF65-F5344CB8AC3E}">
        <p14:creationId xmlns:p14="http://schemas.microsoft.com/office/powerpoint/2010/main" val="346393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p:nvPr>
        </p:nvSpPr>
        <p:spPr>
          <a:ln/>
        </p:spPr>
      </p:sp>
      <p:sp>
        <p:nvSpPr>
          <p:cNvPr id="92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MS PGothic" charset="-128"/>
              </a:rPr>
              <a:t>This slide</a:t>
            </a:r>
          </a:p>
        </p:txBody>
      </p:sp>
      <p:sp>
        <p:nvSpPr>
          <p:cNvPr id="92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444075D1-F2C0-EB48-9219-A4E2E3848545}" type="slidenum">
              <a:rPr lang="en-US" altLang="en-US" sz="1200" i="0"/>
              <a:pPr/>
              <a:t>17</a:t>
            </a:fld>
            <a:endParaRPr lang="en-US" altLang="en-US" sz="1200" i="0"/>
          </a:p>
        </p:txBody>
      </p:sp>
    </p:spTree>
    <p:extLst>
      <p:ext uri="{BB962C8B-B14F-4D97-AF65-F5344CB8AC3E}">
        <p14:creationId xmlns:p14="http://schemas.microsoft.com/office/powerpoint/2010/main" val="1331279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noTextEdit="1"/>
          </p:cNvSpPr>
          <p:nvPr>
            <p:ph type="sldImg"/>
          </p:nvPr>
        </p:nvSpPr>
        <p:spPr>
          <a:ln/>
        </p:spPr>
      </p:sp>
      <p:sp>
        <p:nvSpPr>
          <p:cNvPr id="122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MS PGothic" charset="-128"/>
            </a:endParaRPr>
          </a:p>
        </p:txBody>
      </p:sp>
      <p:sp>
        <p:nvSpPr>
          <p:cNvPr id="122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5F568C6C-1A62-2249-A65D-A6041207D5E1}" type="slidenum">
              <a:rPr lang="en-US" altLang="en-US" sz="1200" i="0"/>
              <a:pPr/>
              <a:t>19</a:t>
            </a:fld>
            <a:endParaRPr lang="en-US" altLang="en-US" sz="1200" i="0"/>
          </a:p>
        </p:txBody>
      </p:sp>
    </p:spTree>
    <p:extLst>
      <p:ext uri="{BB962C8B-B14F-4D97-AF65-F5344CB8AC3E}">
        <p14:creationId xmlns:p14="http://schemas.microsoft.com/office/powerpoint/2010/main" val="491146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a:ln/>
        </p:spPr>
      </p:sp>
      <p:sp>
        <p:nvSpPr>
          <p:cNvPr id="143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MS PGothic" charset="-128"/>
              </a:rPr>
              <a:t>File system</a:t>
            </a:r>
          </a:p>
          <a:p>
            <a:endParaRPr lang="en-US" altLang="en-US" dirty="0">
              <a:ea typeface="MS PGothic" charset="-128"/>
            </a:endParaRPr>
          </a:p>
        </p:txBody>
      </p:sp>
      <p:sp>
        <p:nvSpPr>
          <p:cNvPr id="143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fld id="{9B588F58-E965-7F4F-ABC2-FAE7613A1309}" type="slidenum">
              <a:rPr lang="en-US" altLang="en-US" sz="1200" i="0"/>
              <a:pPr/>
              <a:t>20</a:t>
            </a:fld>
            <a:endParaRPr lang="en-US" altLang="en-US" sz="1200" i="0"/>
          </a:p>
        </p:txBody>
      </p:sp>
    </p:spTree>
    <p:extLst>
      <p:ext uri="{BB962C8B-B14F-4D97-AF65-F5344CB8AC3E}">
        <p14:creationId xmlns:p14="http://schemas.microsoft.com/office/powerpoint/2010/main" val="179627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7A40-9730-4964-B382-244EC41AD6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1171589-E1A2-4542-BAEE-80E58E90DB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DEC52C7-5841-474D-BD4A-D354B249B7E7}"/>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5" name="Footer Placeholder 4">
            <a:extLst>
              <a:ext uri="{FF2B5EF4-FFF2-40B4-BE49-F238E27FC236}">
                <a16:creationId xmlns:a16="http://schemas.microsoft.com/office/drawing/2014/main" id="{46224647-90EA-4924-B6E2-06080EDA1CA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87A1F45-D917-4CE9-92F1-34A4392CB53B}"/>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668699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62D21-F21F-4185-B734-0566E5C1B77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647F8E1-18F9-420A-B9E1-205F72D2A3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0E463B4-EB0C-4993-8E96-65931876AEB6}"/>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5" name="Footer Placeholder 4">
            <a:extLst>
              <a:ext uri="{FF2B5EF4-FFF2-40B4-BE49-F238E27FC236}">
                <a16:creationId xmlns:a16="http://schemas.microsoft.com/office/drawing/2014/main" id="{C439B26C-9712-4B2D-9F23-45E63A676CD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A6D4DCC-7C7F-4E4F-A59D-11966F0AEE33}"/>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116387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00E71E-FE92-4FB3-AB93-7B9442DA68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0031A57-C0DE-410D-A6FB-338A44C8E7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96B9B1-9CFC-44F0-B873-4EC40325183C}"/>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5" name="Footer Placeholder 4">
            <a:extLst>
              <a:ext uri="{FF2B5EF4-FFF2-40B4-BE49-F238E27FC236}">
                <a16:creationId xmlns:a16="http://schemas.microsoft.com/office/drawing/2014/main" id="{C8302BFF-545B-4117-9C75-96649D3AFDB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0BB5D54-17A9-4499-803C-A4B1DF2749D2}"/>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3701829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ignature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49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49AA-1B6D-4EFD-B777-2E1576CCF99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8309C35-65F6-47BB-8816-CD785477A2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BBC2E43-F619-4AD0-B534-CA09EA3C8766}"/>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5" name="Footer Placeholder 4">
            <a:extLst>
              <a:ext uri="{FF2B5EF4-FFF2-40B4-BE49-F238E27FC236}">
                <a16:creationId xmlns:a16="http://schemas.microsoft.com/office/drawing/2014/main" id="{0CEB6F19-E049-435E-A29B-B419F9159C3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586F830-F70B-4F68-B8FA-44DA580EA39B}"/>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178437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E9B9-F567-428D-9F41-7B41DB30E9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507A0FD-5676-4984-81E3-90346F3E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E286D6-3F7F-4560-B011-4329147D794C}"/>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5" name="Footer Placeholder 4">
            <a:extLst>
              <a:ext uri="{FF2B5EF4-FFF2-40B4-BE49-F238E27FC236}">
                <a16:creationId xmlns:a16="http://schemas.microsoft.com/office/drawing/2014/main" id="{566B4D67-05E9-4402-B45A-F45181A0CCF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7CD85F9-C5DE-4351-BC7A-D57F167546AA}"/>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3189249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9A4D1-D8EF-49E4-AE3A-BC4722C045B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9379783-3B3A-4101-8053-3505F93FAE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18AE917-F41C-4648-88DA-34A231EBB8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CCCA2BE-39FD-4649-BEAA-0FDB4C039CA8}"/>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6" name="Footer Placeholder 5">
            <a:extLst>
              <a:ext uri="{FF2B5EF4-FFF2-40B4-BE49-F238E27FC236}">
                <a16:creationId xmlns:a16="http://schemas.microsoft.com/office/drawing/2014/main" id="{5C1BE37F-2228-473B-A450-D6F58A6CAF5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069188-DA44-4C5F-B1BF-0EA4AC9EA250}"/>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571977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A167-A8AC-4247-8CF9-80D41A6397B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F6B14F6-97C5-4FE4-BFC8-3833FC4ADE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E7011-7501-458C-B414-10DB069749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A88391A-CEC4-48AA-97E4-7A86523FE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7D010F-7154-4DB0-B505-9D54CD46DB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7A70D60-1663-4B94-A32E-2F3F280300BE}"/>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8" name="Footer Placeholder 7">
            <a:extLst>
              <a:ext uri="{FF2B5EF4-FFF2-40B4-BE49-F238E27FC236}">
                <a16:creationId xmlns:a16="http://schemas.microsoft.com/office/drawing/2014/main" id="{D950F765-A772-4003-B3E1-D649F1DF21F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ECF640C-F677-4131-BC93-80D5A30F833D}"/>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3748511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1C259-C329-4213-AC56-16FC3839260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6119299-EFDB-4F2F-B0CF-32483AE5E9AE}"/>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4" name="Footer Placeholder 3">
            <a:extLst>
              <a:ext uri="{FF2B5EF4-FFF2-40B4-BE49-F238E27FC236}">
                <a16:creationId xmlns:a16="http://schemas.microsoft.com/office/drawing/2014/main" id="{F08B9D34-072B-42BC-A588-DB4C2931534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756E579-F82F-4A85-9566-53471F6B9C3C}"/>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208490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1ED230-9AEF-481A-9E23-B9F51FB4B235}"/>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3" name="Footer Placeholder 2">
            <a:extLst>
              <a:ext uri="{FF2B5EF4-FFF2-40B4-BE49-F238E27FC236}">
                <a16:creationId xmlns:a16="http://schemas.microsoft.com/office/drawing/2014/main" id="{D6EF376C-A340-42FC-9C26-F16AA380BA5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3CC47F6-C1A3-4409-B431-AFD0429A0D9F}"/>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1233523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0DB6-0BAB-4FE6-A8F4-C81D6BDF3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25269B-0F3D-452B-8782-BFB02761AC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482D2D6-5544-4907-BDB0-FA7FE4E01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460DA-B227-40FE-8F5A-11DB77C9372F}"/>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6" name="Footer Placeholder 5">
            <a:extLst>
              <a:ext uri="{FF2B5EF4-FFF2-40B4-BE49-F238E27FC236}">
                <a16:creationId xmlns:a16="http://schemas.microsoft.com/office/drawing/2014/main" id="{AD85B141-8224-453B-A889-886D1BCFC74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2B22C58-64B1-4966-809B-3879CEB07EAD}"/>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4248055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7CFDA-D085-4FD0-AE8A-C7BE161554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BCC1605-B4B1-40A2-9AE1-1B88ADCAA3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3CB6679-A997-425D-ADE6-F35C0BD2E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0203F0-276D-4B55-A6E8-47DB29EC27FB}"/>
              </a:ext>
            </a:extLst>
          </p:cNvPr>
          <p:cNvSpPr>
            <a:spLocks noGrp="1"/>
          </p:cNvSpPr>
          <p:nvPr>
            <p:ph type="dt" sz="half" idx="10"/>
          </p:nvPr>
        </p:nvSpPr>
        <p:spPr/>
        <p:txBody>
          <a:bodyPr/>
          <a:lstStyle/>
          <a:p>
            <a:fld id="{30CEDD7E-C689-488C-A522-9A2B15FB7528}" type="datetimeFigureOut">
              <a:rPr lang="en-CA" smtClean="0"/>
              <a:t>2023-01-27</a:t>
            </a:fld>
            <a:endParaRPr lang="en-CA"/>
          </a:p>
        </p:txBody>
      </p:sp>
      <p:sp>
        <p:nvSpPr>
          <p:cNvPr id="6" name="Footer Placeholder 5">
            <a:extLst>
              <a:ext uri="{FF2B5EF4-FFF2-40B4-BE49-F238E27FC236}">
                <a16:creationId xmlns:a16="http://schemas.microsoft.com/office/drawing/2014/main" id="{2E0DFFF0-18F8-4D9F-B061-1AAE5E059FC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A7D74B-CC0C-41EC-ACB1-0096212E2EA9}"/>
              </a:ext>
            </a:extLst>
          </p:cNvPr>
          <p:cNvSpPr>
            <a:spLocks noGrp="1"/>
          </p:cNvSpPr>
          <p:nvPr>
            <p:ph type="sldNum" sz="quarter" idx="12"/>
          </p:nvPr>
        </p:nvSpPr>
        <p:spPr/>
        <p:txBody>
          <a:bodyPr/>
          <a:lstStyle/>
          <a:p>
            <a:fld id="{D0B41D4D-643D-4FD5-9F73-3B381936F11A}" type="slidenum">
              <a:rPr lang="en-CA" smtClean="0"/>
              <a:t>‹#›</a:t>
            </a:fld>
            <a:endParaRPr lang="en-CA"/>
          </a:p>
        </p:txBody>
      </p:sp>
    </p:spTree>
    <p:extLst>
      <p:ext uri="{BB962C8B-B14F-4D97-AF65-F5344CB8AC3E}">
        <p14:creationId xmlns:p14="http://schemas.microsoft.com/office/powerpoint/2010/main" val="1243699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BF23BF-3929-4C69-962A-26F152BD9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199151D-E5E9-4EAD-8316-315EAF26E7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A500C50-4869-451B-B5E2-D38AF96556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CEDD7E-C689-488C-A522-9A2B15FB7528}" type="datetimeFigureOut">
              <a:rPr lang="en-CA" smtClean="0"/>
              <a:t>2023-01-27</a:t>
            </a:fld>
            <a:endParaRPr lang="en-CA"/>
          </a:p>
        </p:txBody>
      </p:sp>
      <p:sp>
        <p:nvSpPr>
          <p:cNvPr id="5" name="Footer Placeholder 4">
            <a:extLst>
              <a:ext uri="{FF2B5EF4-FFF2-40B4-BE49-F238E27FC236}">
                <a16:creationId xmlns:a16="http://schemas.microsoft.com/office/drawing/2014/main" id="{48B886A5-F30F-40DB-95B8-8887D51D73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5820D12-D999-4A6C-A78F-5459A9FBC6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41D4D-643D-4FD5-9F73-3B381936F11A}" type="slidenum">
              <a:rPr lang="en-CA" smtClean="0"/>
              <a:t>‹#›</a:t>
            </a:fld>
            <a:endParaRPr lang="en-CA"/>
          </a:p>
        </p:txBody>
      </p:sp>
    </p:spTree>
    <p:extLst>
      <p:ext uri="{BB962C8B-B14F-4D97-AF65-F5344CB8AC3E}">
        <p14:creationId xmlns:p14="http://schemas.microsoft.com/office/powerpoint/2010/main" val="929125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package" Target="../embeddings/Microsoft_Word_Document2.docx"/><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graph500.or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package" Target="../embeddings/Microsoft_Word_Document5.docx"/><Relationship Id="rId2" Type="http://schemas.openxmlformats.org/officeDocument/2006/relationships/package" Target="../embeddings/Microsoft_Word_Document3.docx"/><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package" Target="../embeddings/Microsoft_Word_Document4.docx"/><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package" Target="../embeddings/Microsoft_Word_Document6.docx"/><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Commodity Clusters</a:t>
            </a:r>
          </a:p>
        </p:txBody>
      </p:sp>
    </p:spTree>
    <p:extLst>
      <p:ext uri="{BB962C8B-B14F-4D97-AF65-F5344CB8AC3E}">
        <p14:creationId xmlns:p14="http://schemas.microsoft.com/office/powerpoint/2010/main" val="3176018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14525" y="350839"/>
            <a:ext cx="836295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Why are Clusters so Prevalent</a:t>
            </a:r>
            <a:endParaRPr lang="en-US" kern="0" dirty="0"/>
          </a:p>
        </p:txBody>
      </p:sp>
      <p:sp>
        <p:nvSpPr>
          <p:cNvPr id="6" name="Content Placeholder 2"/>
          <p:cNvSpPr txBox="1">
            <a:spLocks/>
          </p:cNvSpPr>
          <p:nvPr/>
        </p:nvSpPr>
        <p:spPr>
          <a:xfrm>
            <a:off x="1914525" y="1143001"/>
            <a:ext cx="8362950" cy="535622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defRPr/>
            </a:pPr>
            <a:r>
              <a:rPr lang="en-US" sz="2200" kern="0" dirty="0">
                <a:ea typeface="ＭＳ Ｐゴシック" pitchFamily="34" charset="-128"/>
              </a:rPr>
              <a:t>Excellent performance to cost for many workloads</a:t>
            </a:r>
          </a:p>
          <a:p>
            <a:pPr lvl="1">
              <a:lnSpc>
                <a:spcPct val="80000"/>
              </a:lnSpc>
              <a:defRPr/>
            </a:pPr>
            <a:r>
              <a:rPr lang="en-US" sz="1900" kern="0" dirty="0">
                <a:ea typeface="ＭＳ Ｐゴシック" pitchFamily="34" charset="-128"/>
              </a:rPr>
              <a:t>Exploits economy of scale</a:t>
            </a:r>
          </a:p>
          <a:p>
            <a:pPr lvl="2">
              <a:lnSpc>
                <a:spcPct val="80000"/>
              </a:lnSpc>
              <a:defRPr/>
            </a:pPr>
            <a:r>
              <a:rPr lang="en-US" sz="1700" kern="0" dirty="0">
                <a:ea typeface="ＭＳ Ｐゴシック" pitchFamily="34" charset="-128"/>
              </a:rPr>
              <a:t>Mass produced device types</a:t>
            </a:r>
          </a:p>
          <a:p>
            <a:pPr lvl="2">
              <a:lnSpc>
                <a:spcPct val="80000"/>
              </a:lnSpc>
              <a:defRPr/>
            </a:pPr>
            <a:r>
              <a:rPr lang="en-US" sz="1700" kern="0" dirty="0">
                <a:ea typeface="ＭＳ Ｐゴシック" pitchFamily="34" charset="-128"/>
              </a:rPr>
              <a:t>Mainstream standalone subsystems</a:t>
            </a:r>
          </a:p>
          <a:p>
            <a:pPr lvl="1">
              <a:lnSpc>
                <a:spcPct val="80000"/>
              </a:lnSpc>
              <a:defRPr/>
            </a:pPr>
            <a:r>
              <a:rPr lang="en-US" sz="1900" kern="0" dirty="0">
                <a:ea typeface="ＭＳ Ｐゴシック" pitchFamily="34" charset="-128"/>
              </a:rPr>
              <a:t>Many competing vendors for similar products</a:t>
            </a:r>
          </a:p>
          <a:p>
            <a:pPr>
              <a:lnSpc>
                <a:spcPct val="80000"/>
              </a:lnSpc>
              <a:defRPr/>
            </a:pPr>
            <a:r>
              <a:rPr lang="en-US" sz="2200" kern="0" dirty="0">
                <a:ea typeface="ＭＳ Ｐゴシック" pitchFamily="34" charset="-128"/>
              </a:rPr>
              <a:t>Just in place configuration</a:t>
            </a:r>
          </a:p>
          <a:p>
            <a:pPr lvl="1">
              <a:lnSpc>
                <a:spcPct val="80000"/>
              </a:lnSpc>
              <a:defRPr/>
            </a:pPr>
            <a:r>
              <a:rPr lang="en-US" sz="1900" kern="0" dirty="0">
                <a:ea typeface="ＭＳ Ｐゴシック" pitchFamily="34" charset="-128"/>
              </a:rPr>
              <a:t>Scalable up and down</a:t>
            </a:r>
          </a:p>
          <a:p>
            <a:pPr lvl="1">
              <a:lnSpc>
                <a:spcPct val="80000"/>
              </a:lnSpc>
              <a:defRPr/>
            </a:pPr>
            <a:r>
              <a:rPr lang="en-US" sz="1900" kern="0" dirty="0">
                <a:ea typeface="ＭＳ Ｐゴシック" pitchFamily="34" charset="-128"/>
              </a:rPr>
              <a:t>Flexible in configuration </a:t>
            </a:r>
          </a:p>
          <a:p>
            <a:pPr>
              <a:lnSpc>
                <a:spcPct val="80000"/>
              </a:lnSpc>
              <a:defRPr/>
            </a:pPr>
            <a:r>
              <a:rPr lang="en-US" sz="2200" kern="0" dirty="0">
                <a:ea typeface="ＭＳ Ｐゴシック" pitchFamily="34" charset="-128"/>
              </a:rPr>
              <a:t>Rapid tracking of technology advance</a:t>
            </a:r>
          </a:p>
          <a:p>
            <a:pPr lvl="1">
              <a:lnSpc>
                <a:spcPct val="80000"/>
              </a:lnSpc>
              <a:defRPr/>
            </a:pPr>
            <a:r>
              <a:rPr lang="en-US" sz="1900" kern="0" dirty="0">
                <a:ea typeface="ＭＳ Ｐゴシック" pitchFamily="34" charset="-128"/>
              </a:rPr>
              <a:t>First to exploit newest component types</a:t>
            </a:r>
          </a:p>
          <a:p>
            <a:pPr>
              <a:lnSpc>
                <a:spcPct val="80000"/>
              </a:lnSpc>
              <a:defRPr/>
            </a:pPr>
            <a:r>
              <a:rPr lang="en-US" sz="2200" kern="0" dirty="0">
                <a:ea typeface="ＭＳ Ｐゴシック" pitchFamily="34" charset="-128"/>
              </a:rPr>
              <a:t>Programmable</a:t>
            </a:r>
          </a:p>
          <a:p>
            <a:pPr lvl="1">
              <a:lnSpc>
                <a:spcPct val="80000"/>
              </a:lnSpc>
              <a:defRPr/>
            </a:pPr>
            <a:r>
              <a:rPr lang="en-US" sz="1900" kern="0" dirty="0">
                <a:ea typeface="ＭＳ Ｐゴシック" pitchFamily="34" charset="-128"/>
              </a:rPr>
              <a:t>Uses industry standard programming languages and tools</a:t>
            </a:r>
          </a:p>
          <a:p>
            <a:pPr>
              <a:lnSpc>
                <a:spcPct val="80000"/>
              </a:lnSpc>
              <a:defRPr/>
            </a:pPr>
            <a:r>
              <a:rPr lang="en-US" sz="2200" kern="0" dirty="0">
                <a:ea typeface="ＭＳ Ｐゴシック" pitchFamily="34" charset="-128"/>
              </a:rPr>
              <a:t>User empowerment</a:t>
            </a:r>
          </a:p>
          <a:p>
            <a:pPr lvl="1">
              <a:lnSpc>
                <a:spcPct val="80000"/>
              </a:lnSpc>
              <a:buFont typeface="Arial" pitchFamily="34" charset="0"/>
              <a:buChar char="•"/>
              <a:defRPr/>
            </a:pPr>
            <a:r>
              <a:rPr lang="en-US" sz="1900" kern="0" dirty="0">
                <a:ea typeface="ＭＳ Ｐゴシック" pitchFamily="34" charset="-128"/>
              </a:rPr>
              <a:t>Low cost, ubiquitous systems</a:t>
            </a:r>
          </a:p>
          <a:p>
            <a:pPr lvl="1">
              <a:lnSpc>
                <a:spcPct val="80000"/>
              </a:lnSpc>
              <a:buFont typeface="Arial" pitchFamily="34" charset="0"/>
              <a:buChar char="•"/>
              <a:defRPr/>
            </a:pPr>
            <a:r>
              <a:rPr lang="en-US" sz="1900" kern="0" dirty="0">
                <a:ea typeface="ＭＳ Ｐゴシック" pitchFamily="34" charset="-128"/>
              </a:rPr>
              <a:t>Programming systems make it relatively easy to program for expert users</a:t>
            </a:r>
          </a:p>
          <a:p>
            <a:pPr>
              <a:defRPr/>
            </a:pPr>
            <a:endParaRPr lang="en-US" kern="0" dirty="0"/>
          </a:p>
        </p:txBody>
      </p:sp>
    </p:spTree>
    <p:extLst>
      <p:ext uri="{BB962C8B-B14F-4D97-AF65-F5344CB8AC3E}">
        <p14:creationId xmlns:p14="http://schemas.microsoft.com/office/powerpoint/2010/main" val="109735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80E46-9259-4676-8963-B977CEA8CA81}"/>
              </a:ext>
            </a:extLst>
          </p:cNvPr>
          <p:cNvPicPr>
            <a:picLocks noChangeAspect="1"/>
          </p:cNvPicPr>
          <p:nvPr/>
        </p:nvPicPr>
        <p:blipFill>
          <a:blip r:embed="rId3"/>
          <a:stretch>
            <a:fillRect/>
          </a:stretch>
        </p:blipFill>
        <p:spPr>
          <a:xfrm>
            <a:off x="1346215" y="67737"/>
            <a:ext cx="8885922" cy="6588243"/>
          </a:xfrm>
          <a:prstGeom prst="rect">
            <a:avLst/>
          </a:prstGeom>
        </p:spPr>
      </p:pic>
    </p:spTree>
    <p:extLst>
      <p:ext uri="{BB962C8B-B14F-4D97-AF65-F5344CB8AC3E}">
        <p14:creationId xmlns:p14="http://schemas.microsoft.com/office/powerpoint/2010/main" val="3016869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2" descr="BEOWU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52400"/>
            <a:ext cx="5334000" cy="59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Text Box 3"/>
          <p:cNvSpPr txBox="1">
            <a:spLocks noChangeArrowheads="1"/>
          </p:cNvSpPr>
          <p:nvPr/>
        </p:nvSpPr>
        <p:spPr bwMode="auto">
          <a:xfrm>
            <a:off x="2133600" y="2057400"/>
            <a:ext cx="2667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50000"/>
              </a:spcBef>
              <a:buFontTx/>
              <a:buNone/>
            </a:pPr>
            <a:r>
              <a:rPr lang="en-US" altLang="en-US" sz="1800"/>
              <a:t>1st printing: May, 1999</a:t>
            </a:r>
          </a:p>
          <a:p>
            <a:pPr eaLnBrk="1" hangingPunct="1">
              <a:spcBef>
                <a:spcPct val="50000"/>
              </a:spcBef>
              <a:buFontTx/>
              <a:buNone/>
            </a:pPr>
            <a:r>
              <a:rPr lang="en-US" altLang="en-US" sz="1800"/>
              <a:t>2nd printing: Aug. 1999</a:t>
            </a:r>
          </a:p>
          <a:p>
            <a:pPr algn="ctr" eaLnBrk="1" hangingPunct="1">
              <a:spcBef>
                <a:spcPct val="50000"/>
              </a:spcBef>
              <a:buFontTx/>
              <a:buNone/>
            </a:pPr>
            <a:r>
              <a:rPr lang="en-US" altLang="en-US" sz="1800"/>
              <a:t>MIT Press</a:t>
            </a:r>
          </a:p>
        </p:txBody>
      </p:sp>
    </p:spTree>
    <p:extLst>
      <p:ext uri="{BB962C8B-B14F-4D97-AF65-F5344CB8AC3E}">
        <p14:creationId xmlns:p14="http://schemas.microsoft.com/office/powerpoint/2010/main" val="178979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897" y="89667"/>
            <a:ext cx="7557622" cy="5967630"/>
          </a:xfrm>
          <a:prstGeom prst="rect">
            <a:avLst/>
          </a:prstGeom>
        </p:spPr>
      </p:pic>
      <p:sp>
        <p:nvSpPr>
          <p:cNvPr id="3" name="TextBox 2"/>
          <p:cNvSpPr txBox="1"/>
          <p:nvPr/>
        </p:nvSpPr>
        <p:spPr>
          <a:xfrm>
            <a:off x="4224942" y="6211669"/>
            <a:ext cx="3742115" cy="646331"/>
          </a:xfrm>
          <a:prstGeom prst="rect">
            <a:avLst/>
          </a:prstGeom>
          <a:noFill/>
        </p:spPr>
        <p:txBody>
          <a:bodyPr wrap="none" rtlCol="0">
            <a:spAutoFit/>
          </a:bodyPr>
          <a:lstStyle/>
          <a:p>
            <a:r>
              <a:rPr lang="en-US" dirty="0"/>
              <a:t>The 1996 1 Gigaflops Beowulf cluster. </a:t>
            </a:r>
          </a:p>
          <a:p>
            <a:endParaRPr lang="en-US" dirty="0"/>
          </a:p>
        </p:txBody>
      </p:sp>
    </p:spTree>
    <p:extLst>
      <p:ext uri="{BB962C8B-B14F-4D97-AF65-F5344CB8AC3E}">
        <p14:creationId xmlns:p14="http://schemas.microsoft.com/office/powerpoint/2010/main" val="875533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90600"/>
            <a:ext cx="9144000" cy="4829080"/>
          </a:xfrm>
          <a:prstGeom prst="rect">
            <a:avLst/>
          </a:prstGeom>
        </p:spPr>
      </p:pic>
    </p:spTree>
    <p:extLst>
      <p:ext uri="{BB962C8B-B14F-4D97-AF65-F5344CB8AC3E}">
        <p14:creationId xmlns:p14="http://schemas.microsoft.com/office/powerpoint/2010/main" val="54166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014539" y="388939"/>
            <a:ext cx="8129587"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eaLnBrk="1" hangingPunct="1">
              <a:defRPr/>
            </a:pPr>
            <a:r>
              <a:rPr lang="en-US" kern="0"/>
              <a:t>Programming on Clusters</a:t>
            </a:r>
            <a:endParaRPr lang="en-US" kern="0" dirty="0"/>
          </a:p>
        </p:txBody>
      </p:sp>
      <p:sp>
        <p:nvSpPr>
          <p:cNvPr id="5122" name="Rectangle 3"/>
          <p:cNvSpPr txBox="1">
            <a:spLocks noChangeArrowheads="1"/>
          </p:cNvSpPr>
          <p:nvPr/>
        </p:nvSpPr>
        <p:spPr bwMode="auto">
          <a:xfrm>
            <a:off x="2014539" y="1057275"/>
            <a:ext cx="8129587"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80000"/>
              </a:lnSpc>
            </a:pPr>
            <a:r>
              <a:rPr lang="en-US" altLang="en-US"/>
              <a:t>Several ways of programming application on clusters</a:t>
            </a:r>
          </a:p>
          <a:p>
            <a:pPr lvl="1">
              <a:lnSpc>
                <a:spcPct val="80000"/>
              </a:lnSpc>
              <a:buFont typeface="Lucida Grande" charset="0"/>
              <a:buChar char="−"/>
            </a:pPr>
            <a:r>
              <a:rPr lang="en-US" altLang="en-US" sz="1700"/>
              <a:t>Throughput – jobstream</a:t>
            </a:r>
          </a:p>
          <a:p>
            <a:pPr lvl="1">
              <a:lnSpc>
                <a:spcPct val="80000"/>
              </a:lnSpc>
              <a:buFont typeface="Lucida Grande" charset="0"/>
              <a:buChar char="−"/>
            </a:pPr>
            <a:r>
              <a:rPr lang="en-US" altLang="en-US" sz="1700"/>
              <a:t>Decoupled Work Queue Model – SPMD for parameter studies</a:t>
            </a:r>
          </a:p>
          <a:p>
            <a:pPr lvl="1">
              <a:lnSpc>
                <a:spcPct val="80000"/>
              </a:lnSpc>
              <a:buFont typeface="Lucida Grande" charset="0"/>
              <a:buChar char="−"/>
            </a:pPr>
            <a:r>
              <a:rPr lang="en-US" altLang="en-US" sz="1700"/>
              <a:t>Communicating Sequential Processes (CSP)</a:t>
            </a:r>
          </a:p>
          <a:p>
            <a:pPr lvl="1">
              <a:lnSpc>
                <a:spcPct val="80000"/>
              </a:lnSpc>
              <a:buFont typeface="Lucida Grande" charset="0"/>
              <a:buChar char="−"/>
            </a:pPr>
            <a:r>
              <a:rPr lang="en-US" altLang="en-US" sz="1700"/>
              <a:t>Multi threaded</a:t>
            </a:r>
          </a:p>
          <a:p>
            <a:pPr>
              <a:lnSpc>
                <a:spcPct val="80000"/>
              </a:lnSpc>
            </a:pPr>
            <a:r>
              <a:rPr lang="en-US" altLang="en-US"/>
              <a:t>Throughput: job stream</a:t>
            </a:r>
          </a:p>
          <a:p>
            <a:pPr lvl="1">
              <a:lnSpc>
                <a:spcPct val="80000"/>
              </a:lnSpc>
            </a:pPr>
            <a:r>
              <a:rPr lang="en-US" altLang="en-US" sz="1700"/>
              <a:t>PBS, Maui</a:t>
            </a:r>
          </a:p>
          <a:p>
            <a:pPr>
              <a:lnSpc>
                <a:spcPct val="80000"/>
              </a:lnSpc>
            </a:pPr>
            <a:r>
              <a:rPr lang="en-US" altLang="en-US"/>
              <a:t>Decoupled Work Queue Model : SPMD, e.g. parametric studies</a:t>
            </a:r>
          </a:p>
          <a:p>
            <a:pPr lvl="1">
              <a:lnSpc>
                <a:spcPct val="80000"/>
              </a:lnSpc>
            </a:pPr>
            <a:r>
              <a:rPr lang="en-US" altLang="en-US" sz="1700"/>
              <a:t>Condor</a:t>
            </a:r>
          </a:p>
          <a:p>
            <a:pPr>
              <a:lnSpc>
                <a:spcPct val="80000"/>
              </a:lnSpc>
            </a:pPr>
            <a:r>
              <a:rPr lang="en-US" altLang="en-US"/>
              <a:t>Communicating Sequential Processes</a:t>
            </a:r>
          </a:p>
          <a:p>
            <a:pPr lvl="1">
              <a:lnSpc>
                <a:spcPct val="80000"/>
              </a:lnSpc>
            </a:pPr>
            <a:r>
              <a:rPr lang="en-US" altLang="en-US" sz="1700"/>
              <a:t>Message passing</a:t>
            </a:r>
          </a:p>
          <a:p>
            <a:pPr lvl="1">
              <a:lnSpc>
                <a:spcPct val="80000"/>
              </a:lnSpc>
            </a:pPr>
            <a:r>
              <a:rPr lang="en-US" altLang="en-US" sz="1700"/>
              <a:t>Distributed memory</a:t>
            </a:r>
          </a:p>
          <a:p>
            <a:pPr lvl="1">
              <a:lnSpc>
                <a:spcPct val="80000"/>
              </a:lnSpc>
            </a:pPr>
            <a:r>
              <a:rPr lang="en-US" altLang="en-US" sz="1700"/>
              <a:t>Global barrier synchronization</a:t>
            </a:r>
          </a:p>
          <a:p>
            <a:pPr lvl="1">
              <a:lnSpc>
                <a:spcPct val="80000"/>
              </a:lnSpc>
            </a:pPr>
            <a:r>
              <a:rPr lang="en-US" altLang="en-US" sz="1700"/>
              <a:t>e.g., MPI</a:t>
            </a:r>
          </a:p>
          <a:p>
            <a:pPr>
              <a:lnSpc>
                <a:spcPct val="80000"/>
              </a:lnSpc>
            </a:pPr>
            <a:r>
              <a:rPr lang="en-US" altLang="en-US"/>
              <a:t>Multi threaded</a:t>
            </a:r>
          </a:p>
          <a:p>
            <a:pPr lvl="1">
              <a:lnSpc>
                <a:spcPct val="80000"/>
              </a:lnSpc>
            </a:pPr>
            <a:r>
              <a:rPr lang="en-US" altLang="en-US" sz="1700"/>
              <a:t>Limited to intra-node programming</a:t>
            </a:r>
          </a:p>
          <a:p>
            <a:pPr lvl="1">
              <a:lnSpc>
                <a:spcPct val="80000"/>
              </a:lnSpc>
            </a:pPr>
            <a:r>
              <a:rPr lang="en-US" altLang="en-US" sz="1700"/>
              <a:t>Shared memory</a:t>
            </a:r>
          </a:p>
          <a:p>
            <a:pPr lvl="1">
              <a:lnSpc>
                <a:spcPct val="80000"/>
              </a:lnSpc>
            </a:pPr>
            <a:r>
              <a:rPr lang="en-US" altLang="en-US" sz="1700"/>
              <a:t>e.g., OpenMP</a:t>
            </a:r>
          </a:p>
        </p:txBody>
      </p:sp>
    </p:spTree>
    <p:extLst>
      <p:ext uri="{BB962C8B-B14F-4D97-AF65-F5344CB8AC3E}">
        <p14:creationId xmlns:p14="http://schemas.microsoft.com/office/powerpoint/2010/main" val="1206199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987550" y="388939"/>
            <a:ext cx="82565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Some Node Interconnect Options</a:t>
            </a:r>
            <a:endParaRPr lang="en-US" kern="0" dirty="0"/>
          </a:p>
        </p:txBody>
      </p:sp>
      <p:sp>
        <p:nvSpPr>
          <p:cNvPr id="6" name="Rectangle 3"/>
          <p:cNvSpPr txBox="1">
            <a:spLocks noChangeArrowheads="1"/>
          </p:cNvSpPr>
          <p:nvPr/>
        </p:nvSpPr>
        <p:spPr>
          <a:xfrm>
            <a:off x="1988025" y="1103192"/>
            <a:ext cx="8256895" cy="3468809"/>
          </a:xfrm>
          <a:prstGeom prst="rect">
            <a:avLst/>
          </a:prstGeom>
        </p:spPr>
        <p:txBody>
          <a:bodyPr numCol="2">
            <a:normAutofit fontScale="92500" lnSpcReduction="10000"/>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dirty="0">
                <a:ea typeface="ＭＳ Ｐゴシック" pitchFamily="34" charset="-128"/>
              </a:rPr>
              <a:t>Current Generation</a:t>
            </a:r>
          </a:p>
          <a:p>
            <a:pPr lvl="1">
              <a:defRPr/>
            </a:pPr>
            <a:r>
              <a:rPr lang="en-US" kern="0" dirty="0">
                <a:ea typeface="ＭＳ Ｐゴシック" pitchFamily="34" charset="-128"/>
              </a:rPr>
              <a:t>Gigabit Ethernet (~1000 Mb/s)</a:t>
            </a:r>
          </a:p>
          <a:p>
            <a:pPr lvl="1">
              <a:defRPr/>
            </a:pPr>
            <a:r>
              <a:rPr lang="en-US" kern="0" dirty="0">
                <a:ea typeface="ＭＳ Ｐゴシック" pitchFamily="34" charset="-128"/>
              </a:rPr>
              <a:t>10 Gigabit Ethernet</a:t>
            </a:r>
          </a:p>
          <a:p>
            <a:pPr lvl="1">
              <a:defRPr/>
            </a:pPr>
            <a:r>
              <a:rPr lang="en-US" kern="0" dirty="0">
                <a:ea typeface="ＭＳ Ｐゴシック" pitchFamily="34" charset="-128"/>
              </a:rPr>
              <a:t>40 Gigabit Ethernet and 100 </a:t>
            </a:r>
            <a:r>
              <a:rPr lang="en-US" kern="0" dirty="0" err="1">
                <a:ea typeface="ＭＳ Ｐゴシック" pitchFamily="34" charset="-128"/>
              </a:rPr>
              <a:t>Gigabt</a:t>
            </a:r>
            <a:r>
              <a:rPr lang="en-US" kern="0" dirty="0">
                <a:ea typeface="ＭＳ Ｐゴシック" pitchFamily="34" charset="-128"/>
              </a:rPr>
              <a:t> Ethernet (100GbE) standards are in draft as of 2009</a:t>
            </a:r>
          </a:p>
          <a:p>
            <a:pPr lvl="1">
              <a:defRPr/>
            </a:pPr>
            <a:r>
              <a:rPr lang="en-US" kern="0" dirty="0" err="1">
                <a:ea typeface="ＭＳ Ｐゴシック" pitchFamily="34" charset="-128"/>
              </a:rPr>
              <a:t>Infiniband</a:t>
            </a:r>
            <a:r>
              <a:rPr lang="en-US" kern="0" dirty="0">
                <a:ea typeface="ＭＳ Ｐゴシック" pitchFamily="34" charset="-128"/>
              </a:rPr>
              <a:t> (IBA)</a:t>
            </a:r>
          </a:p>
          <a:p>
            <a:pPr lvl="2" eaLnBrk="1" hangingPunct="1">
              <a:lnSpc>
                <a:spcPct val="90000"/>
              </a:lnSpc>
              <a:defRPr/>
            </a:pPr>
            <a:r>
              <a:rPr lang="en-GB" altLang="en-US" dirty="0"/>
              <a:t>High Performance: 10 - 20 </a:t>
            </a:r>
            <a:r>
              <a:rPr lang="en-GB" altLang="en-US" dirty="0" err="1"/>
              <a:t>Gbps</a:t>
            </a:r>
            <a:endParaRPr lang="en-GB" altLang="en-US" dirty="0"/>
          </a:p>
          <a:p>
            <a:pPr lvl="2" eaLnBrk="1" hangingPunct="1">
              <a:lnSpc>
                <a:spcPct val="90000"/>
              </a:lnSpc>
              <a:defRPr/>
            </a:pPr>
            <a:r>
              <a:rPr lang="en-GB" altLang="en-US" dirty="0"/>
              <a:t>Low latency: 1.2 microseconds</a:t>
            </a:r>
          </a:p>
          <a:p>
            <a:pPr lvl="2" eaLnBrk="1" hangingPunct="1">
              <a:lnSpc>
                <a:spcPct val="90000"/>
              </a:lnSpc>
              <a:defRPr/>
            </a:pPr>
            <a:r>
              <a:rPr lang="en-GB" altLang="en-US" dirty="0"/>
              <a:t>Copper interconnects</a:t>
            </a:r>
          </a:p>
          <a:p>
            <a:pPr lvl="2" eaLnBrk="1" hangingPunct="1">
              <a:lnSpc>
                <a:spcPct val="90000"/>
              </a:lnSpc>
              <a:defRPr/>
            </a:pPr>
            <a:r>
              <a:rPr lang="en-GB" altLang="en-US" dirty="0"/>
              <a:t>High availability - </a:t>
            </a:r>
            <a:r>
              <a:rPr lang="en-US" altLang="en-US" dirty="0"/>
              <a:t>IEEE 802.3ad Link Aggregation / Channel Bonding </a:t>
            </a:r>
            <a:endParaRPr lang="en-US" kern="0" dirty="0">
              <a:ea typeface="ＭＳ Ｐゴシック" pitchFamily="34" charset="-128"/>
            </a:endParaRPr>
          </a:p>
          <a:p>
            <a:pPr>
              <a:defRPr/>
            </a:pPr>
            <a:r>
              <a:rPr lang="en-US" kern="0" dirty="0">
                <a:ea typeface="ＭＳ Ｐゴシック" pitchFamily="34" charset="-128"/>
              </a:rPr>
              <a:t>Previous Generation</a:t>
            </a:r>
          </a:p>
          <a:p>
            <a:pPr lvl="1">
              <a:defRPr/>
            </a:pPr>
            <a:r>
              <a:rPr lang="en-US" kern="0" dirty="0">
                <a:ea typeface="ＭＳ Ｐゴシック" pitchFamily="34" charset="-128"/>
              </a:rPr>
              <a:t>Fast Ethernet (~100 Mb/s)</a:t>
            </a:r>
          </a:p>
          <a:p>
            <a:pPr lvl="1">
              <a:defRPr/>
            </a:pPr>
            <a:r>
              <a:rPr lang="en-US" kern="0" dirty="0" err="1">
                <a:ea typeface="ＭＳ Ｐゴシック" pitchFamily="34" charset="-128"/>
              </a:rPr>
              <a:t>Myricom</a:t>
            </a:r>
            <a:r>
              <a:rPr lang="ja-JP" altLang="en-US" kern="0" dirty="0">
                <a:ea typeface="ＭＳ Ｐゴシック" pitchFamily="34" charset="-128"/>
              </a:rPr>
              <a:t>’</a:t>
            </a:r>
            <a:r>
              <a:rPr lang="en-US" altLang="ja-JP" kern="0" dirty="0">
                <a:ea typeface="ＭＳ Ｐゴシック" pitchFamily="34" charset="-128"/>
              </a:rPr>
              <a:t>s Myrinet-2000 (~1600 Mb/s)</a:t>
            </a:r>
          </a:p>
          <a:p>
            <a:pPr lvl="1">
              <a:defRPr/>
            </a:pPr>
            <a:r>
              <a:rPr lang="en-US" kern="0" dirty="0">
                <a:ea typeface="ＭＳ Ｐゴシック" pitchFamily="34" charset="-128"/>
              </a:rPr>
              <a:t>SCI (~4000 Mb/s)</a:t>
            </a:r>
          </a:p>
          <a:p>
            <a:pPr lvl="1">
              <a:defRPr/>
            </a:pPr>
            <a:r>
              <a:rPr lang="en-US" kern="0" dirty="0">
                <a:ea typeface="ＭＳ Ｐゴシック" pitchFamily="34" charset="-128"/>
              </a:rPr>
              <a:t>OC-12 ATM (~622 Mb/s)</a:t>
            </a:r>
          </a:p>
          <a:p>
            <a:pPr lvl="1">
              <a:defRPr/>
            </a:pPr>
            <a:r>
              <a:rPr lang="en-US" kern="0" dirty="0">
                <a:ea typeface="ＭＳ Ｐゴシック" pitchFamily="34" charset="-128"/>
              </a:rPr>
              <a:t>Fiber Channel (~100 MB/s)</a:t>
            </a:r>
          </a:p>
          <a:p>
            <a:pPr lvl="1">
              <a:defRPr/>
            </a:pPr>
            <a:r>
              <a:rPr lang="en-US" kern="0" dirty="0">
                <a:ea typeface="ＭＳ Ｐゴシック" pitchFamily="34" charset="-128"/>
              </a:rPr>
              <a:t>USB (12 Mb/s)</a:t>
            </a:r>
          </a:p>
          <a:p>
            <a:pPr lvl="1">
              <a:defRPr/>
            </a:pPr>
            <a:r>
              <a:rPr lang="en-US" kern="0" dirty="0" err="1">
                <a:ea typeface="ＭＳ Ｐゴシック" pitchFamily="34" charset="-128"/>
              </a:rPr>
              <a:t>Firewire</a:t>
            </a:r>
            <a:r>
              <a:rPr lang="en-US" kern="0" dirty="0">
                <a:ea typeface="ＭＳ Ｐゴシック" pitchFamily="34" charset="-128"/>
              </a:rPr>
              <a:t> (IEEE 1394 400 Mb/s)</a:t>
            </a:r>
          </a:p>
          <a:p>
            <a:pPr marL="0" indent="0">
              <a:buNone/>
              <a:defRPr/>
            </a:pPr>
            <a:endParaRPr lang="en-US" kern="0" dirty="0"/>
          </a:p>
        </p:txBody>
      </p:sp>
      <p:pic>
        <p:nvPicPr>
          <p:cNvPr id="7171" name="Picture 6" descr="http://www.cisco.com/image/jpg/en/us/guest/products/ps6421/c1244/cdccont_0900aecd8043ba1d_0900aecd8054c4c5-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39" y="4495800"/>
            <a:ext cx="31273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2" descr="http://www.aspsys.com/images/network_infiniband_card_infiniserv_7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1" y="5043489"/>
            <a:ext cx="646113"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8" descr="http://blogs.sun.com/jonathan/resource/magnum_2.jpg"/>
          <p:cNvPicPr>
            <a:picLocks noChangeAspect="1" noChangeArrowheads="1"/>
          </p:cNvPicPr>
          <p:nvPr/>
        </p:nvPicPr>
        <p:blipFill>
          <a:blip r:embed="rId4">
            <a:extLst>
              <a:ext uri="{28A0092B-C50C-407E-A947-70E740481C1C}">
                <a14:useLocalDpi xmlns:a14="http://schemas.microsoft.com/office/drawing/2010/main" val="0"/>
              </a:ext>
            </a:extLst>
          </a:blip>
          <a:srcRect b="15561"/>
          <a:stretch>
            <a:fillRect/>
          </a:stretch>
        </p:blipFill>
        <p:spPr bwMode="auto">
          <a:xfrm>
            <a:off x="5486401" y="4452938"/>
            <a:ext cx="16224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10" descr="http://www.mellanox.com/img/products/silicon/connectx_ib_sil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4811714"/>
            <a:ext cx="1314450"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1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14538" y="336551"/>
            <a:ext cx="819626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Schedulers: PBS</a:t>
            </a:r>
            <a:endParaRPr lang="en-US" kern="0" dirty="0"/>
          </a:p>
        </p:txBody>
      </p:sp>
      <p:sp>
        <p:nvSpPr>
          <p:cNvPr id="8194" name="Content Placeholder 2"/>
          <p:cNvSpPr txBox="1">
            <a:spLocks/>
          </p:cNvSpPr>
          <p:nvPr/>
        </p:nvSpPr>
        <p:spPr bwMode="auto">
          <a:xfrm>
            <a:off x="2014538" y="990600"/>
            <a:ext cx="8458200" cy="515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80000"/>
              </a:lnSpc>
              <a:buFontTx/>
              <a:buNone/>
            </a:pPr>
            <a:r>
              <a:rPr lang="en-US" altLang="en-US"/>
              <a:t>Workload management system – coordinates resource utilization policy and user job requirements</a:t>
            </a:r>
          </a:p>
          <a:p>
            <a:pPr lvl="1">
              <a:lnSpc>
                <a:spcPct val="80000"/>
              </a:lnSpc>
            </a:pPr>
            <a:r>
              <a:rPr lang="en-US" altLang="en-US"/>
              <a:t>Multi users, Multi jobs, Multi nodes</a:t>
            </a:r>
          </a:p>
          <a:p>
            <a:pPr>
              <a:lnSpc>
                <a:spcPct val="80000"/>
              </a:lnSpc>
            </a:pPr>
            <a:r>
              <a:rPr lang="en-US" altLang="en-US"/>
              <a:t>Both Open Source and Commercially supported</a:t>
            </a:r>
          </a:p>
          <a:p>
            <a:pPr>
              <a:lnSpc>
                <a:spcPct val="80000"/>
              </a:lnSpc>
            </a:pPr>
            <a:r>
              <a:rPr lang="en-US" altLang="en-US"/>
              <a:t>Functionality</a:t>
            </a:r>
          </a:p>
          <a:p>
            <a:pPr lvl="1">
              <a:lnSpc>
                <a:spcPct val="80000"/>
              </a:lnSpc>
            </a:pPr>
            <a:r>
              <a:rPr lang="en-US" altLang="en-US"/>
              <a:t>Manages parallel job execution</a:t>
            </a:r>
          </a:p>
          <a:p>
            <a:pPr lvl="1">
              <a:lnSpc>
                <a:spcPct val="80000"/>
              </a:lnSpc>
            </a:pPr>
            <a:r>
              <a:rPr lang="en-US" altLang="en-US"/>
              <a:t>Interactive and batch cross system scheduling</a:t>
            </a:r>
          </a:p>
          <a:p>
            <a:pPr lvl="1">
              <a:lnSpc>
                <a:spcPct val="80000"/>
              </a:lnSpc>
            </a:pPr>
            <a:r>
              <a:rPr lang="en-US" altLang="en-US"/>
              <a:t>Security and access control lists</a:t>
            </a:r>
          </a:p>
          <a:p>
            <a:pPr lvl="1">
              <a:lnSpc>
                <a:spcPct val="80000"/>
              </a:lnSpc>
            </a:pPr>
            <a:r>
              <a:rPr lang="en-US" altLang="en-US"/>
              <a:t>Dynamic distribution and automatic load-leveling of workload</a:t>
            </a:r>
          </a:p>
          <a:p>
            <a:pPr lvl="1">
              <a:lnSpc>
                <a:spcPct val="80000"/>
              </a:lnSpc>
            </a:pPr>
            <a:r>
              <a:rPr lang="en-US" altLang="en-US"/>
              <a:t>Job and user accounting</a:t>
            </a:r>
          </a:p>
          <a:p>
            <a:pPr>
              <a:lnSpc>
                <a:spcPct val="80000"/>
              </a:lnSpc>
            </a:pPr>
            <a:r>
              <a:rPr lang="en-US" altLang="en-US"/>
              <a:t>Accomplishments</a:t>
            </a:r>
          </a:p>
          <a:p>
            <a:pPr lvl="1">
              <a:lnSpc>
                <a:spcPct val="80000"/>
              </a:lnSpc>
            </a:pPr>
            <a:r>
              <a:rPr lang="en-US" altLang="en-US"/>
              <a:t>Runs on all Unix and Linux platforms</a:t>
            </a:r>
          </a:p>
          <a:p>
            <a:pPr lvl="1">
              <a:lnSpc>
                <a:spcPct val="80000"/>
              </a:lnSpc>
            </a:pPr>
            <a:r>
              <a:rPr lang="en-US" altLang="en-US"/>
              <a:t>Supports MPI</a:t>
            </a:r>
          </a:p>
          <a:p>
            <a:pPr lvl="1">
              <a:lnSpc>
                <a:spcPct val="80000"/>
              </a:lnSpc>
            </a:pPr>
            <a:r>
              <a:rPr lang="en-US" altLang="en-US"/>
              <a:t>First release 1995</a:t>
            </a:r>
          </a:p>
          <a:p>
            <a:pPr lvl="1">
              <a:lnSpc>
                <a:spcPct val="80000"/>
              </a:lnSpc>
            </a:pPr>
            <a:r>
              <a:rPr lang="en-US" altLang="en-US"/>
              <a:t>2000 sites registered, 1000 people on the mailing list</a:t>
            </a:r>
          </a:p>
          <a:p>
            <a:pPr lvl="1">
              <a:lnSpc>
                <a:spcPct val="80000"/>
              </a:lnSpc>
            </a:pPr>
            <a:r>
              <a:rPr lang="en-US" altLang="en-US"/>
              <a:t>PBSPro sales at &gt;5000 cpu</a:t>
            </a:r>
            <a:r>
              <a:rPr lang="ja-JP" altLang="en-US"/>
              <a:t>’</a:t>
            </a:r>
            <a:r>
              <a:rPr lang="en-US" altLang="ja-JP"/>
              <a:t>s</a:t>
            </a:r>
            <a:endParaRPr lang="en-US" altLang="en-US"/>
          </a:p>
        </p:txBody>
      </p:sp>
    </p:spTree>
    <p:extLst>
      <p:ext uri="{BB962C8B-B14F-4D97-AF65-F5344CB8AC3E}">
        <p14:creationId xmlns:p14="http://schemas.microsoft.com/office/powerpoint/2010/main" val="186500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14538" y="336551"/>
            <a:ext cx="819626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MPI Software</a:t>
            </a:r>
            <a:endParaRPr lang="en-US" kern="0" dirty="0"/>
          </a:p>
        </p:txBody>
      </p:sp>
      <p:sp>
        <p:nvSpPr>
          <p:cNvPr id="3" name="Content Placeholder 2"/>
          <p:cNvSpPr txBox="1">
            <a:spLocks/>
          </p:cNvSpPr>
          <p:nvPr/>
        </p:nvSpPr>
        <p:spPr>
          <a:xfrm>
            <a:off x="2014538" y="990601"/>
            <a:ext cx="8458200" cy="524986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defRPr/>
            </a:pPr>
            <a:r>
              <a:rPr lang="en-US" sz="1800" kern="0">
                <a:ea typeface="ＭＳ Ｐゴシック" pitchFamily="34" charset="-128"/>
              </a:rPr>
              <a:t>Community wide standard process</a:t>
            </a:r>
          </a:p>
          <a:p>
            <a:pPr lvl="1">
              <a:lnSpc>
                <a:spcPct val="90000"/>
              </a:lnSpc>
              <a:defRPr/>
            </a:pPr>
            <a:r>
              <a:rPr lang="en-US" sz="1600" kern="0">
                <a:ea typeface="ＭＳ Ｐゴシック" pitchFamily="34" charset="-128"/>
              </a:rPr>
              <a:t>Leveraged experiences with NX, PVM, P4, Zipcode, others</a:t>
            </a:r>
          </a:p>
          <a:p>
            <a:pPr>
              <a:lnSpc>
                <a:spcPct val="90000"/>
              </a:lnSpc>
              <a:defRPr/>
            </a:pPr>
            <a:r>
              <a:rPr lang="en-US" sz="1800" kern="0">
                <a:ea typeface="ＭＳ Ｐゴシック" pitchFamily="34" charset="-128"/>
              </a:rPr>
              <a:t>Dominant programming model for clusters</a:t>
            </a:r>
          </a:p>
          <a:p>
            <a:pPr>
              <a:lnSpc>
                <a:spcPct val="90000"/>
              </a:lnSpc>
              <a:defRPr/>
            </a:pPr>
            <a:r>
              <a:rPr lang="en-US" sz="1800" kern="0">
                <a:ea typeface="ＭＳ Ｐゴシック" pitchFamily="34" charset="-128"/>
              </a:rPr>
              <a:t>Multiple implementations both OSS and commercial (MPI Soft Tech)</a:t>
            </a:r>
          </a:p>
          <a:p>
            <a:pPr lvl="1">
              <a:lnSpc>
                <a:spcPct val="90000"/>
              </a:lnSpc>
              <a:defRPr/>
            </a:pPr>
            <a:r>
              <a:rPr lang="en-US" sz="1600" kern="0">
                <a:ea typeface="ＭＳ Ｐゴシック" pitchFamily="34" charset="-128"/>
              </a:rPr>
              <a:t>All of MPI-1</a:t>
            </a:r>
          </a:p>
          <a:p>
            <a:pPr lvl="1">
              <a:lnSpc>
                <a:spcPct val="90000"/>
              </a:lnSpc>
              <a:defRPr/>
            </a:pPr>
            <a:r>
              <a:rPr lang="en-US" sz="1600" kern="0">
                <a:ea typeface="ＭＳ Ｐゴシック" pitchFamily="34" charset="-128"/>
              </a:rPr>
              <a:t>MPI I./O</a:t>
            </a:r>
          </a:p>
          <a:p>
            <a:pPr lvl="1">
              <a:lnSpc>
                <a:spcPct val="90000"/>
              </a:lnSpc>
              <a:defRPr/>
            </a:pPr>
            <a:r>
              <a:rPr lang="en-US" sz="1600" kern="0">
                <a:ea typeface="ＭＳ Ｐゴシック" pitchFamily="34" charset="-128"/>
              </a:rPr>
              <a:t>All of MPI-2</a:t>
            </a:r>
          </a:p>
          <a:p>
            <a:pPr lvl="1">
              <a:lnSpc>
                <a:spcPct val="90000"/>
              </a:lnSpc>
              <a:defRPr/>
            </a:pPr>
            <a:r>
              <a:rPr lang="en-US" sz="1600" kern="0">
                <a:ea typeface="ＭＳ Ｐゴシック" pitchFamily="34" charset="-128"/>
              </a:rPr>
              <a:t>MPI-3 under development</a:t>
            </a:r>
          </a:p>
          <a:p>
            <a:pPr>
              <a:lnSpc>
                <a:spcPct val="90000"/>
              </a:lnSpc>
              <a:defRPr/>
            </a:pPr>
            <a:r>
              <a:rPr lang="en-US" sz="1800" kern="0">
                <a:ea typeface="ＭＳ Ｐゴシック" pitchFamily="34" charset="-128"/>
              </a:rPr>
              <a:t>Functionality</a:t>
            </a:r>
          </a:p>
          <a:p>
            <a:pPr lvl="1">
              <a:lnSpc>
                <a:spcPct val="90000"/>
              </a:lnSpc>
              <a:defRPr/>
            </a:pPr>
            <a:r>
              <a:rPr lang="en-US" sz="1600" kern="0">
                <a:ea typeface="ＭＳ Ｐゴシック" pitchFamily="34" charset="-128"/>
              </a:rPr>
              <a:t>Message passing model for distributed memory platforms </a:t>
            </a:r>
          </a:p>
          <a:p>
            <a:pPr lvl="1">
              <a:lnSpc>
                <a:spcPct val="90000"/>
              </a:lnSpc>
              <a:defRPr/>
            </a:pPr>
            <a:r>
              <a:rPr lang="en-US" sz="1600" kern="0">
                <a:ea typeface="ＭＳ Ｐゴシック" pitchFamily="34" charset="-128"/>
              </a:rPr>
              <a:t>Support for truly scalable operations (1000s nodes)</a:t>
            </a:r>
          </a:p>
          <a:p>
            <a:pPr marL="1085850" lvl="2">
              <a:lnSpc>
                <a:spcPct val="90000"/>
              </a:lnSpc>
              <a:defRPr/>
            </a:pPr>
            <a:r>
              <a:rPr lang="en-US" sz="1400" kern="0">
                <a:ea typeface="ＭＳ Ｐゴシック" pitchFamily="34" charset="-128"/>
              </a:rPr>
              <a:t>Rich set of collective operations (gathers, reduces, scans, all to all)</a:t>
            </a:r>
          </a:p>
          <a:p>
            <a:pPr marL="1085850" lvl="2">
              <a:lnSpc>
                <a:spcPct val="90000"/>
              </a:lnSpc>
              <a:defRPr/>
            </a:pPr>
            <a:r>
              <a:rPr lang="en-US" sz="1400" kern="0">
                <a:ea typeface="ＭＳ Ｐゴシック" pitchFamily="34" charset="-128"/>
              </a:rPr>
              <a:t>Scalable one sided operations (fence barrier synchronization, group-oriented synchronization)</a:t>
            </a:r>
          </a:p>
          <a:p>
            <a:pPr lvl="1">
              <a:lnSpc>
                <a:spcPct val="90000"/>
              </a:lnSpc>
              <a:defRPr/>
            </a:pPr>
            <a:r>
              <a:rPr lang="en-US" sz="1600" kern="0">
                <a:ea typeface="ＭＳ Ｐゴシック" pitchFamily="34" charset="-128"/>
              </a:rPr>
              <a:t>Dynamic processes (2) to spawn, disconnect etc. with scalability</a:t>
            </a:r>
          </a:p>
          <a:p>
            <a:pPr>
              <a:lnSpc>
                <a:spcPct val="90000"/>
              </a:lnSpc>
              <a:defRPr/>
            </a:pPr>
            <a:r>
              <a:rPr lang="en-US" sz="1800" kern="0">
                <a:ea typeface="ＭＳ Ｐゴシック" pitchFamily="34" charset="-128"/>
              </a:rPr>
              <a:t>MPICH-2 entirely new rewrite</a:t>
            </a:r>
          </a:p>
          <a:p>
            <a:pPr>
              <a:lnSpc>
                <a:spcPct val="90000"/>
              </a:lnSpc>
              <a:defRPr/>
            </a:pPr>
            <a:r>
              <a:rPr lang="en-US" sz="1800" kern="0">
                <a:ea typeface="ＭＳ Ｐゴシック" pitchFamily="34" charset="-128"/>
              </a:rPr>
              <a:t>OpenMPI includes fault tolerant capability</a:t>
            </a:r>
            <a:endParaRPr lang="en-US" sz="1800" kern="0" dirty="0">
              <a:ea typeface="ＭＳ Ｐゴシック" pitchFamily="34" charset="-128"/>
            </a:endParaRPr>
          </a:p>
        </p:txBody>
      </p:sp>
    </p:spTree>
    <p:extLst>
      <p:ext uri="{BB962C8B-B14F-4D97-AF65-F5344CB8AC3E}">
        <p14:creationId xmlns:p14="http://schemas.microsoft.com/office/powerpoint/2010/main" val="178539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14538" y="55564"/>
            <a:ext cx="819626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Compilers &amp; Debuggers</a:t>
            </a:r>
            <a:endParaRPr lang="en-US" kern="0" dirty="0"/>
          </a:p>
        </p:txBody>
      </p:sp>
      <p:sp>
        <p:nvSpPr>
          <p:cNvPr id="3" name="Content Placeholder 2"/>
          <p:cNvSpPr txBox="1">
            <a:spLocks/>
          </p:cNvSpPr>
          <p:nvPr/>
        </p:nvSpPr>
        <p:spPr>
          <a:xfrm>
            <a:off x="2014538" y="541338"/>
            <a:ext cx="8458200" cy="570865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fontAlgn="auto">
              <a:spcAft>
                <a:spcPts val="0"/>
              </a:spcAft>
              <a:defRPr/>
            </a:pPr>
            <a:r>
              <a:rPr lang="en-US" sz="1500" kern="0" dirty="0"/>
              <a:t>Compilers : </a:t>
            </a:r>
          </a:p>
          <a:p>
            <a:pPr lvl="1" fontAlgn="auto">
              <a:spcAft>
                <a:spcPts val="0"/>
              </a:spcAft>
              <a:defRPr/>
            </a:pPr>
            <a:r>
              <a:rPr lang="en-US" sz="1500" kern="0" dirty="0"/>
              <a:t>Intel C/ C++ / Fortran</a:t>
            </a:r>
          </a:p>
          <a:p>
            <a:pPr lvl="1" fontAlgn="auto">
              <a:spcAft>
                <a:spcPts val="0"/>
              </a:spcAft>
              <a:defRPr/>
            </a:pPr>
            <a:r>
              <a:rPr lang="en-US" sz="1500" kern="0" dirty="0"/>
              <a:t>PGI C/ C++ / Fortran</a:t>
            </a:r>
          </a:p>
          <a:p>
            <a:pPr lvl="1" fontAlgn="auto">
              <a:spcAft>
                <a:spcPts val="0"/>
              </a:spcAft>
              <a:defRPr/>
            </a:pPr>
            <a:r>
              <a:rPr lang="en-US" sz="1500" kern="0" dirty="0"/>
              <a:t>GNU C / C++ / Fortran </a:t>
            </a:r>
          </a:p>
          <a:p>
            <a:pPr fontAlgn="auto">
              <a:spcAft>
                <a:spcPts val="0"/>
              </a:spcAft>
              <a:defRPr/>
            </a:pPr>
            <a:r>
              <a:rPr lang="en-US" sz="1500" kern="0" dirty="0"/>
              <a:t>Libraries :</a:t>
            </a:r>
          </a:p>
          <a:p>
            <a:pPr lvl="1" fontAlgn="auto">
              <a:spcAft>
                <a:spcPts val="0"/>
              </a:spcAft>
              <a:defRPr/>
            </a:pPr>
            <a:r>
              <a:rPr lang="en-US" sz="1500" kern="0" dirty="0"/>
              <a:t>Each compiler is linked against MPICH</a:t>
            </a:r>
          </a:p>
          <a:p>
            <a:pPr lvl="1" fontAlgn="auto">
              <a:spcAft>
                <a:spcPts val="0"/>
              </a:spcAft>
              <a:defRPr/>
            </a:pPr>
            <a:r>
              <a:rPr lang="en-US" sz="1500" kern="0" dirty="0"/>
              <a:t>Mesh/Grid Partitioning software : METIS etc.  </a:t>
            </a:r>
          </a:p>
          <a:p>
            <a:pPr lvl="1" fontAlgn="auto">
              <a:spcAft>
                <a:spcPts val="0"/>
              </a:spcAft>
              <a:defRPr/>
            </a:pPr>
            <a:r>
              <a:rPr lang="en-US" sz="1500" kern="0" dirty="0"/>
              <a:t>Math Kernel Libraries (MKL)</a:t>
            </a:r>
          </a:p>
          <a:p>
            <a:pPr lvl="1" fontAlgn="auto">
              <a:spcAft>
                <a:spcPts val="0"/>
              </a:spcAft>
              <a:defRPr/>
            </a:pPr>
            <a:r>
              <a:rPr lang="en-US" sz="1500" kern="0" dirty="0"/>
              <a:t>Intel MKL, AMD MKL, GNU Scientific Library (GSL)</a:t>
            </a:r>
          </a:p>
          <a:p>
            <a:pPr lvl="1" fontAlgn="auto">
              <a:spcAft>
                <a:spcPts val="0"/>
              </a:spcAft>
              <a:defRPr/>
            </a:pPr>
            <a:r>
              <a:rPr lang="en-US" sz="1500" kern="0" dirty="0"/>
              <a:t>Data format libraries : </a:t>
            </a:r>
            <a:r>
              <a:rPr lang="en-US" sz="1500" kern="0" dirty="0" err="1"/>
              <a:t>NetCDF</a:t>
            </a:r>
            <a:r>
              <a:rPr lang="en-US" sz="1500" kern="0" dirty="0"/>
              <a:t>, HDF 5 </a:t>
            </a:r>
            <a:r>
              <a:rPr lang="en-US" sz="1500" kern="0" dirty="0" err="1"/>
              <a:t>etc</a:t>
            </a:r>
            <a:endParaRPr lang="en-US" sz="1500" kern="0" dirty="0"/>
          </a:p>
          <a:p>
            <a:pPr lvl="1" fontAlgn="auto">
              <a:spcAft>
                <a:spcPts val="0"/>
              </a:spcAft>
              <a:defRPr/>
            </a:pPr>
            <a:r>
              <a:rPr lang="en-US" sz="1500" kern="0" dirty="0"/>
              <a:t>Linear Algebra Packages : BLAS, LAPACK </a:t>
            </a:r>
            <a:r>
              <a:rPr lang="en-US" sz="1500" kern="0" dirty="0" err="1"/>
              <a:t>etc</a:t>
            </a:r>
            <a:endParaRPr lang="en-US" sz="1500" kern="0" dirty="0"/>
          </a:p>
          <a:p>
            <a:pPr fontAlgn="auto">
              <a:spcAft>
                <a:spcPts val="0"/>
              </a:spcAft>
              <a:defRPr/>
            </a:pPr>
            <a:r>
              <a:rPr lang="en-US" sz="1500" kern="0" dirty="0"/>
              <a:t>Debuggers</a:t>
            </a:r>
          </a:p>
          <a:p>
            <a:pPr lvl="1" fontAlgn="auto">
              <a:spcAft>
                <a:spcPts val="0"/>
              </a:spcAft>
              <a:defRPr/>
            </a:pPr>
            <a:r>
              <a:rPr lang="en-US" sz="1500" kern="0" dirty="0" err="1"/>
              <a:t>Gdb</a:t>
            </a:r>
            <a:r>
              <a:rPr lang="en-US" sz="1500" kern="0" dirty="0"/>
              <a:t> – debugger for </a:t>
            </a:r>
            <a:r>
              <a:rPr lang="en-US" sz="1500" kern="0" dirty="0" err="1"/>
              <a:t>c++</a:t>
            </a:r>
            <a:endParaRPr lang="en-US" sz="1500" kern="0" dirty="0"/>
          </a:p>
          <a:p>
            <a:pPr lvl="1" fontAlgn="auto">
              <a:spcAft>
                <a:spcPts val="0"/>
              </a:spcAft>
              <a:defRPr/>
            </a:pPr>
            <a:r>
              <a:rPr lang="en-US" sz="1500" kern="0" dirty="0" err="1"/>
              <a:t>Totalview</a:t>
            </a:r>
            <a:endParaRPr lang="en-US" sz="1500" kern="0" dirty="0"/>
          </a:p>
          <a:p>
            <a:pPr fontAlgn="auto">
              <a:spcAft>
                <a:spcPts val="0"/>
              </a:spcAft>
              <a:defRPr/>
            </a:pPr>
            <a:r>
              <a:rPr lang="en-US" sz="1500" kern="0" dirty="0"/>
              <a:t>Performance &amp; Profiling tools : </a:t>
            </a:r>
          </a:p>
          <a:p>
            <a:pPr lvl="1" fontAlgn="auto">
              <a:spcAft>
                <a:spcPts val="0"/>
              </a:spcAft>
              <a:defRPr/>
            </a:pPr>
            <a:r>
              <a:rPr lang="en-US" sz="1500" kern="0" dirty="0"/>
              <a:t>PAPI</a:t>
            </a:r>
          </a:p>
          <a:p>
            <a:pPr lvl="1" fontAlgn="auto">
              <a:spcAft>
                <a:spcPts val="0"/>
              </a:spcAft>
              <a:defRPr/>
            </a:pPr>
            <a:r>
              <a:rPr lang="en-US" sz="1500" kern="0" dirty="0"/>
              <a:t>TAU</a:t>
            </a:r>
          </a:p>
          <a:p>
            <a:pPr lvl="1" fontAlgn="auto">
              <a:spcAft>
                <a:spcPts val="0"/>
              </a:spcAft>
              <a:defRPr/>
            </a:pPr>
            <a:r>
              <a:rPr lang="en-US" sz="1500" kern="0" dirty="0" err="1"/>
              <a:t>Gprof</a:t>
            </a:r>
            <a:endParaRPr lang="en-US" sz="1500" kern="0" dirty="0"/>
          </a:p>
          <a:p>
            <a:pPr lvl="1" fontAlgn="auto">
              <a:spcAft>
                <a:spcPts val="0"/>
              </a:spcAft>
              <a:defRPr/>
            </a:pPr>
            <a:r>
              <a:rPr lang="en-US" sz="1500" kern="0" dirty="0" err="1"/>
              <a:t>perfctr</a:t>
            </a:r>
            <a:endParaRPr lang="en-US" sz="1500" kern="0" dirty="0"/>
          </a:p>
          <a:p>
            <a:pPr>
              <a:lnSpc>
                <a:spcPct val="80000"/>
              </a:lnSpc>
              <a:buFontTx/>
              <a:buNone/>
              <a:defRPr/>
            </a:pPr>
            <a:endParaRPr lang="en-US" sz="1500" kern="0" dirty="0">
              <a:ea typeface="ＭＳ Ｐゴシック" pitchFamily="34" charset="-128"/>
            </a:endParaRPr>
          </a:p>
        </p:txBody>
      </p:sp>
    </p:spTree>
    <p:extLst>
      <p:ext uri="{BB962C8B-B14F-4D97-AF65-F5344CB8AC3E}">
        <p14:creationId xmlns:p14="http://schemas.microsoft.com/office/powerpoint/2010/main" val="67339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76400" y="152401"/>
            <a:ext cx="7696200" cy="677863"/>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What is a </a:t>
            </a:r>
            <a:r>
              <a:rPr lang="en-US" u="sng" kern="0" dirty="0"/>
              <a:t>Commodity Cluster</a:t>
            </a:r>
            <a:r>
              <a:rPr lang="en-US" kern="0" dirty="0"/>
              <a:t>?</a:t>
            </a:r>
          </a:p>
        </p:txBody>
      </p:sp>
      <p:sp>
        <p:nvSpPr>
          <p:cNvPr id="31" name="Content Placeholder 2"/>
          <p:cNvSpPr txBox="1">
            <a:spLocks/>
          </p:cNvSpPr>
          <p:nvPr/>
        </p:nvSpPr>
        <p:spPr>
          <a:xfrm>
            <a:off x="2001838" y="1293813"/>
            <a:ext cx="8437562" cy="4887912"/>
          </a:xfrm>
          <a:prstGeom prst="rect">
            <a:avLst/>
          </a:prstGeom>
        </p:spPr>
        <p:txBody>
          <a:bodyPr>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dirty="0">
                <a:ea typeface="ＭＳ Ｐゴシック" pitchFamily="34" charset="-128"/>
              </a:rPr>
              <a:t>It is a distributed/parallel computing system</a:t>
            </a:r>
          </a:p>
          <a:p>
            <a:pPr>
              <a:defRPr/>
            </a:pPr>
            <a:r>
              <a:rPr lang="en-US" kern="0" dirty="0">
                <a:ea typeface="ＭＳ Ｐゴシック" pitchFamily="34" charset="-128"/>
              </a:rPr>
              <a:t>It is constructed entirely from commodity subsystems</a:t>
            </a:r>
          </a:p>
          <a:p>
            <a:pPr lvl="1">
              <a:defRPr/>
            </a:pPr>
            <a:r>
              <a:rPr lang="en-US" kern="0" dirty="0">
                <a:ea typeface="ＭＳ Ｐゴシック" pitchFamily="34" charset="-128"/>
              </a:rPr>
              <a:t>All subcomponents can be acquired commercially and separately</a:t>
            </a:r>
          </a:p>
          <a:p>
            <a:pPr lvl="1">
              <a:defRPr/>
            </a:pPr>
            <a:r>
              <a:rPr lang="en-US" kern="0" dirty="0">
                <a:ea typeface="ＭＳ Ｐゴシック" pitchFamily="34" charset="-128"/>
              </a:rPr>
              <a:t>Computing elements (nodes) are employed as fully operational standalone mainstream systems</a:t>
            </a:r>
          </a:p>
          <a:p>
            <a:pPr>
              <a:defRPr/>
            </a:pPr>
            <a:r>
              <a:rPr lang="en-US" kern="0" dirty="0">
                <a:ea typeface="ＭＳ Ｐゴシック" pitchFamily="34" charset="-128"/>
              </a:rPr>
              <a:t>Two major subsystems:</a:t>
            </a:r>
          </a:p>
          <a:p>
            <a:pPr lvl="1">
              <a:defRPr/>
            </a:pPr>
            <a:r>
              <a:rPr lang="en-US" kern="0" dirty="0">
                <a:ea typeface="ＭＳ Ｐゴシック" pitchFamily="34" charset="-128"/>
              </a:rPr>
              <a:t>Compute nodes</a:t>
            </a:r>
          </a:p>
          <a:p>
            <a:pPr lvl="1">
              <a:defRPr/>
            </a:pPr>
            <a:r>
              <a:rPr lang="en-US" u="sng" kern="0" dirty="0">
                <a:ea typeface="ＭＳ Ｐゴシック" pitchFamily="34" charset="-128"/>
              </a:rPr>
              <a:t>System area network</a:t>
            </a:r>
            <a:r>
              <a:rPr lang="en-US" kern="0" dirty="0">
                <a:ea typeface="ＭＳ Ｐゴシック" pitchFamily="34" charset="-128"/>
              </a:rPr>
              <a:t> (SAN)</a:t>
            </a:r>
          </a:p>
          <a:p>
            <a:pPr>
              <a:defRPr/>
            </a:pPr>
            <a:r>
              <a:rPr lang="en-US" kern="0" dirty="0">
                <a:ea typeface="ＭＳ Ｐゴシック" pitchFamily="34" charset="-128"/>
              </a:rPr>
              <a:t>Employs industry standard interfaces for integration</a:t>
            </a:r>
          </a:p>
          <a:p>
            <a:pPr>
              <a:defRPr/>
            </a:pPr>
            <a:r>
              <a:rPr lang="en-US" kern="0" dirty="0">
                <a:ea typeface="ＭＳ Ｐゴシック" pitchFamily="34" charset="-128"/>
              </a:rPr>
              <a:t>Uses industry standard software for majority of services</a:t>
            </a:r>
          </a:p>
          <a:p>
            <a:pPr>
              <a:defRPr/>
            </a:pPr>
            <a:r>
              <a:rPr lang="en-US" kern="0" dirty="0">
                <a:ea typeface="ＭＳ Ｐゴシック" pitchFamily="34" charset="-128"/>
              </a:rPr>
              <a:t>Incorporates additional middleware for interoperability among elements</a:t>
            </a:r>
          </a:p>
          <a:p>
            <a:pPr>
              <a:defRPr/>
            </a:pPr>
            <a:r>
              <a:rPr lang="en-US" kern="0" dirty="0">
                <a:ea typeface="ＭＳ Ｐゴシック" pitchFamily="34" charset="-128"/>
              </a:rPr>
              <a:t>Uses software for coordinated programming of elements in parallel</a:t>
            </a:r>
          </a:p>
        </p:txBody>
      </p:sp>
    </p:spTree>
    <p:extLst>
      <p:ext uri="{BB962C8B-B14F-4D97-AF65-F5344CB8AC3E}">
        <p14:creationId xmlns:p14="http://schemas.microsoft.com/office/powerpoint/2010/main" val="2083114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25651" y="123826"/>
            <a:ext cx="8194675"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Distributed File Systems</a:t>
            </a:r>
            <a:endParaRPr lang="en-US" kern="0" dirty="0"/>
          </a:p>
        </p:txBody>
      </p:sp>
      <p:sp>
        <p:nvSpPr>
          <p:cNvPr id="3" name="Content Placeholder 2"/>
          <p:cNvSpPr txBox="1">
            <a:spLocks/>
          </p:cNvSpPr>
          <p:nvPr/>
        </p:nvSpPr>
        <p:spPr>
          <a:xfrm>
            <a:off x="2014538" y="595314"/>
            <a:ext cx="8458200" cy="567213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fontAlgn="auto">
              <a:spcAft>
                <a:spcPts val="0"/>
              </a:spcAft>
              <a:defRPr/>
            </a:pPr>
            <a:r>
              <a:rPr lang="en-US" sz="1800" kern="0"/>
              <a:t>A distributed file system is a file system that is stored locally on one system (server) but is accessible by processes on many systems (clients). </a:t>
            </a:r>
          </a:p>
          <a:p>
            <a:pPr fontAlgn="auto">
              <a:spcAft>
                <a:spcPts val="0"/>
              </a:spcAft>
              <a:defRPr/>
            </a:pPr>
            <a:r>
              <a:rPr lang="en-US" sz="1800" kern="0"/>
              <a:t>Multiple processes access multiple files simultaneously.</a:t>
            </a:r>
          </a:p>
          <a:p>
            <a:pPr fontAlgn="auto">
              <a:spcAft>
                <a:spcPts val="0"/>
              </a:spcAft>
              <a:defRPr/>
            </a:pPr>
            <a:r>
              <a:rPr lang="en-US" sz="1800" kern="0"/>
              <a:t>Other attributes of a DFS may include :</a:t>
            </a:r>
          </a:p>
          <a:p>
            <a:pPr lvl="1" fontAlgn="auto">
              <a:spcAft>
                <a:spcPts val="0"/>
              </a:spcAft>
              <a:defRPr/>
            </a:pPr>
            <a:r>
              <a:rPr lang="en-US" sz="1600" kern="0"/>
              <a:t>Access control lists (ACLs)</a:t>
            </a:r>
          </a:p>
          <a:p>
            <a:pPr lvl="1" fontAlgn="auto">
              <a:spcAft>
                <a:spcPts val="0"/>
              </a:spcAft>
              <a:defRPr/>
            </a:pPr>
            <a:r>
              <a:rPr lang="en-US" sz="1600" kern="0"/>
              <a:t>Client-side file replication</a:t>
            </a:r>
          </a:p>
          <a:p>
            <a:pPr lvl="1" fontAlgn="auto">
              <a:spcAft>
                <a:spcPts val="0"/>
              </a:spcAft>
              <a:defRPr/>
            </a:pPr>
            <a:r>
              <a:rPr lang="en-US" sz="1600" kern="0"/>
              <a:t>Server- and client- side caching </a:t>
            </a:r>
          </a:p>
          <a:p>
            <a:pPr fontAlgn="auto">
              <a:spcAft>
                <a:spcPts val="0"/>
              </a:spcAft>
              <a:defRPr/>
            </a:pPr>
            <a:r>
              <a:rPr lang="en-US" sz="1800" kern="0"/>
              <a:t>Some examples of DFSes:</a:t>
            </a:r>
          </a:p>
          <a:p>
            <a:pPr lvl="1" fontAlgn="auto">
              <a:spcAft>
                <a:spcPts val="0"/>
              </a:spcAft>
              <a:defRPr/>
            </a:pPr>
            <a:r>
              <a:rPr lang="en-US" sz="1600" kern="0"/>
              <a:t>NFS (Sun)</a:t>
            </a:r>
          </a:p>
          <a:p>
            <a:pPr lvl="1" fontAlgn="auto">
              <a:spcAft>
                <a:spcPts val="0"/>
              </a:spcAft>
              <a:defRPr/>
            </a:pPr>
            <a:r>
              <a:rPr lang="en-US" sz="1600" kern="0"/>
              <a:t>AFS (CMU)</a:t>
            </a:r>
          </a:p>
          <a:p>
            <a:pPr lvl="1" fontAlgn="auto">
              <a:spcAft>
                <a:spcPts val="0"/>
              </a:spcAft>
              <a:defRPr/>
            </a:pPr>
            <a:r>
              <a:rPr lang="en-US" sz="1600" kern="0"/>
              <a:t>PVFS (Clemson, Argonne), OrangeFS</a:t>
            </a:r>
          </a:p>
          <a:p>
            <a:pPr lvl="1" fontAlgn="auto">
              <a:spcAft>
                <a:spcPts val="0"/>
              </a:spcAft>
              <a:defRPr/>
            </a:pPr>
            <a:r>
              <a:rPr lang="en-US" sz="1600" kern="0"/>
              <a:t>Lustre (Sun)</a:t>
            </a:r>
          </a:p>
          <a:p>
            <a:pPr lvl="1" fontAlgn="auto">
              <a:spcAft>
                <a:spcPts val="0"/>
              </a:spcAft>
              <a:defRPr/>
            </a:pPr>
            <a:r>
              <a:rPr lang="en-US" sz="1600" kern="0"/>
              <a:t>GPFS (IBM)</a:t>
            </a:r>
          </a:p>
          <a:p>
            <a:pPr fontAlgn="auto">
              <a:spcAft>
                <a:spcPts val="0"/>
              </a:spcAft>
              <a:defRPr/>
            </a:pPr>
            <a:r>
              <a:rPr lang="en-US" sz="1800" kern="0"/>
              <a:t>Distributed file systems can be used by parallel programs, but they have significant disadvantages :</a:t>
            </a:r>
          </a:p>
          <a:p>
            <a:pPr lvl="1" fontAlgn="auto">
              <a:spcAft>
                <a:spcPts val="0"/>
              </a:spcAft>
              <a:defRPr/>
            </a:pPr>
            <a:r>
              <a:rPr lang="en-US" sz="1600" kern="0"/>
              <a:t>The network bandwidth of the server system is a limiting factor on performance</a:t>
            </a:r>
          </a:p>
          <a:p>
            <a:pPr lvl="1" fontAlgn="auto">
              <a:spcAft>
                <a:spcPts val="0"/>
              </a:spcAft>
              <a:defRPr/>
            </a:pPr>
            <a:r>
              <a:rPr lang="en-US" sz="1600" kern="0"/>
              <a:t>To retain UNIX-style file consistency, the DFS software must implement some form of locking which has significant performance implications</a:t>
            </a:r>
          </a:p>
          <a:p>
            <a:pPr>
              <a:lnSpc>
                <a:spcPct val="80000"/>
              </a:lnSpc>
              <a:buFontTx/>
              <a:buNone/>
              <a:defRPr/>
            </a:pPr>
            <a:endParaRPr lang="en-US" kern="0" dirty="0">
              <a:ea typeface="ＭＳ Ｐゴシック" pitchFamily="34" charset="-128"/>
            </a:endParaRPr>
          </a:p>
        </p:txBody>
      </p:sp>
      <p:sp>
        <p:nvSpPr>
          <p:cNvPr id="4" name="TextBox 3"/>
          <p:cNvSpPr txBox="1"/>
          <p:nvPr/>
        </p:nvSpPr>
        <p:spPr>
          <a:xfrm>
            <a:off x="8248651" y="5867401"/>
            <a:ext cx="2232025" cy="276225"/>
          </a:xfrm>
          <a:prstGeom prst="rect">
            <a:avLst/>
          </a:prstGeom>
          <a:noFill/>
        </p:spPr>
        <p:txBody>
          <a:bodyPr>
            <a:spAutoFit/>
          </a:bodyPr>
          <a:lstStyle/>
          <a:p>
            <a:pPr>
              <a:defRPr/>
            </a:pPr>
            <a:r>
              <a:rPr lang="en-US" sz="1200" dirty="0">
                <a:solidFill>
                  <a:schemeClr val="bg1">
                    <a:lumMod val="65000"/>
                  </a:schemeClr>
                </a:solidFill>
              </a:rPr>
              <a:t>Ohio Supercomputer  Center</a:t>
            </a:r>
            <a:r>
              <a:rPr lang="en-US" sz="1200" dirty="0"/>
              <a:t> </a:t>
            </a:r>
          </a:p>
        </p:txBody>
      </p:sp>
    </p:spTree>
    <p:extLst>
      <p:ext uri="{BB962C8B-B14F-4D97-AF65-F5344CB8AC3E}">
        <p14:creationId xmlns:p14="http://schemas.microsoft.com/office/powerpoint/2010/main" val="1922326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A26F5-F6E7-4872-884E-B60BD55EF845}"/>
              </a:ext>
            </a:extLst>
          </p:cNvPr>
          <p:cNvPicPr>
            <a:picLocks noChangeAspect="1"/>
          </p:cNvPicPr>
          <p:nvPr/>
        </p:nvPicPr>
        <p:blipFill>
          <a:blip r:embed="rId3"/>
          <a:stretch>
            <a:fillRect/>
          </a:stretch>
        </p:blipFill>
        <p:spPr>
          <a:xfrm>
            <a:off x="1471712" y="0"/>
            <a:ext cx="9248575" cy="6858000"/>
          </a:xfrm>
          <a:prstGeom prst="rect">
            <a:avLst/>
          </a:prstGeom>
        </p:spPr>
      </p:pic>
      <p:sp>
        <p:nvSpPr>
          <p:cNvPr id="3" name="TextBox 2">
            <a:extLst>
              <a:ext uri="{FF2B5EF4-FFF2-40B4-BE49-F238E27FC236}">
                <a16:creationId xmlns:a16="http://schemas.microsoft.com/office/drawing/2014/main" id="{63871360-79B3-E258-BCD3-698397649424}"/>
              </a:ext>
            </a:extLst>
          </p:cNvPr>
          <p:cNvSpPr txBox="1"/>
          <p:nvPr/>
        </p:nvSpPr>
        <p:spPr>
          <a:xfrm>
            <a:off x="5257800" y="2275114"/>
            <a:ext cx="2971800" cy="646331"/>
          </a:xfrm>
          <a:prstGeom prst="rect">
            <a:avLst/>
          </a:prstGeom>
          <a:noFill/>
        </p:spPr>
        <p:txBody>
          <a:bodyPr wrap="square" rtlCol="0">
            <a:spAutoFit/>
          </a:bodyPr>
          <a:lstStyle/>
          <a:p>
            <a:r>
              <a:rPr lang="en-CA" dirty="0"/>
              <a:t>No more 8</a:t>
            </a:r>
          </a:p>
          <a:p>
            <a:r>
              <a:rPr lang="en-CA" dirty="0"/>
              <a:t>1 and 2 -&gt; AMD  ; 4 -. </a:t>
            </a:r>
            <a:r>
              <a:rPr lang="en-CA"/>
              <a:t>Intel</a:t>
            </a:r>
            <a:endParaRPr lang="en-CA" dirty="0"/>
          </a:p>
        </p:txBody>
      </p:sp>
    </p:spTree>
    <p:extLst>
      <p:ext uri="{BB962C8B-B14F-4D97-AF65-F5344CB8AC3E}">
        <p14:creationId xmlns:p14="http://schemas.microsoft.com/office/powerpoint/2010/main" val="3857138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1905000" y="152401"/>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ea typeface="ＭＳ Ｐゴシック" charset="0"/>
                <a:cs typeface="ＭＳ Ｐゴシック" charset="0"/>
              </a:rPr>
              <a:t>SMP Node Diagram</a:t>
            </a:r>
            <a:endParaRPr lang="en-US" kern="0" dirty="0">
              <a:ea typeface="ＭＳ Ｐゴシック" charset="0"/>
              <a:cs typeface="ＭＳ Ｐゴシック"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0" y="1143000"/>
            <a:ext cx="6654800" cy="4959310"/>
          </a:xfrm>
          <a:prstGeom prst="rect">
            <a:avLst/>
          </a:prstGeom>
        </p:spPr>
      </p:pic>
    </p:spTree>
    <p:extLst>
      <p:ext uri="{BB962C8B-B14F-4D97-AF65-F5344CB8AC3E}">
        <p14:creationId xmlns:p14="http://schemas.microsoft.com/office/powerpoint/2010/main" val="852811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65B4C-F53F-45A1-A5D2-03A777E32644}"/>
              </a:ext>
            </a:extLst>
          </p:cNvPr>
          <p:cNvPicPr>
            <a:picLocks noChangeAspect="1"/>
          </p:cNvPicPr>
          <p:nvPr/>
        </p:nvPicPr>
        <p:blipFill>
          <a:blip r:embed="rId2"/>
          <a:stretch>
            <a:fillRect/>
          </a:stretch>
        </p:blipFill>
        <p:spPr>
          <a:xfrm>
            <a:off x="1446139" y="0"/>
            <a:ext cx="9299722" cy="6858000"/>
          </a:xfrm>
          <a:prstGeom prst="rect">
            <a:avLst/>
          </a:prstGeom>
        </p:spPr>
      </p:pic>
    </p:spTree>
    <p:extLst>
      <p:ext uri="{BB962C8B-B14F-4D97-AF65-F5344CB8AC3E}">
        <p14:creationId xmlns:p14="http://schemas.microsoft.com/office/powerpoint/2010/main" val="275585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25651" y="123826"/>
            <a:ext cx="8194675"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Measuring Performance on Clusters</a:t>
            </a:r>
            <a:endParaRPr lang="en-US" kern="0" dirty="0"/>
          </a:p>
        </p:txBody>
      </p:sp>
      <p:sp>
        <p:nvSpPr>
          <p:cNvPr id="3" name="Content Placeholder 2"/>
          <p:cNvSpPr txBox="1">
            <a:spLocks/>
          </p:cNvSpPr>
          <p:nvPr/>
        </p:nvSpPr>
        <p:spPr>
          <a:xfrm>
            <a:off x="2014538" y="825500"/>
            <a:ext cx="8458200" cy="544195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pitchFamily="34" charset="-128"/>
              </a:rPr>
              <a:t>Ways of measuring performance</a:t>
            </a:r>
          </a:p>
          <a:p>
            <a:pPr lvl="1">
              <a:defRPr/>
            </a:pPr>
            <a:r>
              <a:rPr lang="en-US" kern="0">
                <a:ea typeface="ＭＳ Ｐゴシック" pitchFamily="34" charset="-128"/>
              </a:rPr>
              <a:t>Wall clock time</a:t>
            </a:r>
          </a:p>
          <a:p>
            <a:pPr lvl="1">
              <a:defRPr/>
            </a:pPr>
            <a:r>
              <a:rPr lang="en-US" kern="0">
                <a:ea typeface="ＭＳ Ｐゴシック" pitchFamily="34" charset="-128"/>
              </a:rPr>
              <a:t>Benchmarks</a:t>
            </a:r>
          </a:p>
          <a:p>
            <a:pPr lvl="1">
              <a:defRPr/>
            </a:pPr>
            <a:r>
              <a:rPr lang="en-US" kern="0">
                <a:ea typeface="ＭＳ Ｐゴシック" pitchFamily="34" charset="-128"/>
              </a:rPr>
              <a:t>Processor efficiency factors</a:t>
            </a:r>
          </a:p>
          <a:p>
            <a:pPr lvl="1">
              <a:defRPr/>
            </a:pPr>
            <a:r>
              <a:rPr lang="en-US" kern="0">
                <a:ea typeface="ＭＳ Ｐゴシック" pitchFamily="34" charset="-128"/>
              </a:rPr>
              <a:t>Scalability</a:t>
            </a:r>
          </a:p>
          <a:p>
            <a:pPr lvl="1">
              <a:defRPr/>
            </a:pPr>
            <a:r>
              <a:rPr lang="en-US" kern="0">
                <a:ea typeface="ＭＳ Ｐゴシック" pitchFamily="34" charset="-128"/>
              </a:rPr>
              <a:t>MPI communications and synchronization overhead</a:t>
            </a:r>
          </a:p>
          <a:p>
            <a:pPr lvl="1">
              <a:defRPr/>
            </a:pPr>
            <a:r>
              <a:rPr lang="en-US" kern="0">
                <a:ea typeface="ＭＳ Ｐゴシック" pitchFamily="34" charset="-128"/>
              </a:rPr>
              <a:t>System operations</a:t>
            </a:r>
          </a:p>
          <a:p>
            <a:pPr>
              <a:defRPr/>
            </a:pPr>
            <a:r>
              <a:rPr lang="en-US" kern="0">
                <a:ea typeface="ＭＳ Ｐゴシック" pitchFamily="34" charset="-128"/>
              </a:rPr>
              <a:t>Tools</a:t>
            </a:r>
          </a:p>
          <a:p>
            <a:pPr lvl="1">
              <a:defRPr/>
            </a:pPr>
            <a:r>
              <a:rPr lang="en-US" kern="0">
                <a:ea typeface="ＭＳ Ｐゴシック" pitchFamily="34" charset="-128"/>
              </a:rPr>
              <a:t>PAPI</a:t>
            </a:r>
          </a:p>
          <a:p>
            <a:pPr lvl="1">
              <a:defRPr/>
            </a:pPr>
            <a:r>
              <a:rPr lang="en-US" kern="0">
                <a:ea typeface="ＭＳ Ｐゴシック" pitchFamily="34" charset="-128"/>
              </a:rPr>
              <a:t>Tau</a:t>
            </a:r>
          </a:p>
          <a:p>
            <a:pPr lvl="1">
              <a:defRPr/>
            </a:pPr>
            <a:r>
              <a:rPr lang="en-US" kern="0">
                <a:ea typeface="ＭＳ Ｐゴシック" pitchFamily="34" charset="-128"/>
              </a:rPr>
              <a:t>Ganglia</a:t>
            </a:r>
          </a:p>
          <a:p>
            <a:pPr lvl="1">
              <a:defRPr/>
            </a:pPr>
            <a:r>
              <a:rPr lang="en-US" kern="0">
                <a:ea typeface="ＭＳ Ｐゴシック" pitchFamily="34" charset="-128"/>
              </a:rPr>
              <a:t>Many others</a:t>
            </a:r>
            <a:endParaRPr lang="en-US" kern="0" dirty="0">
              <a:ea typeface="ＭＳ Ｐゴシック" pitchFamily="34" charset="-128"/>
            </a:endParaRPr>
          </a:p>
        </p:txBody>
      </p:sp>
      <p:pic>
        <p:nvPicPr>
          <p:cNvPr id="153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1" y="3405189"/>
            <a:ext cx="442912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7235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014538" y="388939"/>
            <a:ext cx="82169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ea typeface="ＭＳ Ｐゴシック" pitchFamily="34" charset="-128"/>
              </a:rPr>
              <a:t>Open Source Software</a:t>
            </a:r>
            <a:endParaRPr lang="en-US" kern="0" dirty="0"/>
          </a:p>
        </p:txBody>
      </p:sp>
      <p:sp>
        <p:nvSpPr>
          <p:cNvPr id="6146" name="Rectangle 3"/>
          <p:cNvSpPr txBox="1">
            <a:spLocks noChangeArrowheads="1"/>
          </p:cNvSpPr>
          <p:nvPr/>
        </p:nvSpPr>
        <p:spPr bwMode="auto">
          <a:xfrm>
            <a:off x="2014539" y="1127126"/>
            <a:ext cx="4954587"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80000"/>
              </a:lnSpc>
            </a:pPr>
            <a:r>
              <a:rPr lang="en-US" altLang="en-US" sz="1700"/>
              <a:t>Evolution of PC Clusters has benefited from Open Source Software</a:t>
            </a:r>
          </a:p>
          <a:p>
            <a:pPr>
              <a:lnSpc>
                <a:spcPct val="80000"/>
              </a:lnSpc>
            </a:pPr>
            <a:r>
              <a:rPr lang="en-US" altLang="en-US" sz="1700"/>
              <a:t>Early examples</a:t>
            </a:r>
          </a:p>
          <a:p>
            <a:pPr lvl="1">
              <a:lnSpc>
                <a:spcPct val="80000"/>
              </a:lnSpc>
            </a:pPr>
            <a:r>
              <a:rPr lang="en-US" altLang="en-US" sz="1700"/>
              <a:t>Gnu compiler tools, FreeBSD, Linux, PVM</a:t>
            </a:r>
          </a:p>
          <a:p>
            <a:pPr>
              <a:lnSpc>
                <a:spcPct val="80000"/>
              </a:lnSpc>
            </a:pPr>
            <a:r>
              <a:rPr lang="en-US" altLang="en-US" sz="1700"/>
              <a:t>Advantages</a:t>
            </a:r>
          </a:p>
          <a:p>
            <a:pPr lvl="1">
              <a:lnSpc>
                <a:spcPct val="80000"/>
              </a:lnSpc>
            </a:pPr>
            <a:r>
              <a:rPr lang="en-US" altLang="en-US" sz="1700"/>
              <a:t>Provides shared infrastructure – avoids duplication of effort</a:t>
            </a:r>
          </a:p>
          <a:p>
            <a:pPr lvl="1">
              <a:lnSpc>
                <a:spcPct val="80000"/>
              </a:lnSpc>
            </a:pPr>
            <a:r>
              <a:rPr lang="en-US" altLang="en-US" sz="1700"/>
              <a:t>Permits wide collaborations</a:t>
            </a:r>
          </a:p>
          <a:p>
            <a:pPr lvl="1">
              <a:lnSpc>
                <a:spcPct val="80000"/>
              </a:lnSpc>
            </a:pPr>
            <a:r>
              <a:rPr lang="en-US" altLang="en-US" sz="1700"/>
              <a:t>Facilitates exploratory studies and innovation</a:t>
            </a:r>
          </a:p>
          <a:p>
            <a:pPr>
              <a:lnSpc>
                <a:spcPct val="80000"/>
              </a:lnSpc>
            </a:pPr>
            <a:r>
              <a:rPr lang="en-US" altLang="en-US" sz="1700"/>
              <a:t>Free software is not necessarily OSS</a:t>
            </a:r>
          </a:p>
          <a:p>
            <a:pPr>
              <a:lnSpc>
                <a:spcPct val="80000"/>
              </a:lnSpc>
            </a:pPr>
            <a:r>
              <a:rPr lang="en-US" altLang="en-US" sz="1700"/>
              <a:t>Business model in state of flux: how to fund free deliverables</a:t>
            </a:r>
          </a:p>
          <a:p>
            <a:pPr>
              <a:lnSpc>
                <a:spcPct val="80000"/>
              </a:lnSpc>
            </a:pPr>
            <a:r>
              <a:rPr lang="en-US" altLang="en-US" sz="1700"/>
              <a:t>Important synergy between OSS standard infrastructure software and proprietary ISV target-specific software:</a:t>
            </a:r>
          </a:p>
          <a:p>
            <a:pPr lvl="1">
              <a:lnSpc>
                <a:spcPct val="80000"/>
              </a:lnSpc>
            </a:pPr>
            <a:r>
              <a:rPr lang="en-US" altLang="en-US" sz="1700"/>
              <a:t>OSS provides common framework</a:t>
            </a:r>
          </a:p>
          <a:p>
            <a:pPr lvl="1">
              <a:lnSpc>
                <a:spcPct val="80000"/>
              </a:lnSpc>
            </a:pPr>
            <a:r>
              <a:rPr lang="en-US" altLang="en-US" sz="1700"/>
              <a:t>For-profit software provides incentive and resources</a:t>
            </a:r>
          </a:p>
        </p:txBody>
      </p:sp>
      <p:pic>
        <p:nvPicPr>
          <p:cNvPr id="6147" name="Picture 4" descr="d147tran012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1127126"/>
            <a:ext cx="1563688"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5" descr="transisto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2720975"/>
            <a:ext cx="1574800" cy="9096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49" name="Picture 6" descr="SvetlanaEL34PowerPent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289" y="1512889"/>
            <a:ext cx="1597025" cy="21177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50" name="Picture 7" descr="vacuum-tub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88" y="3748089"/>
            <a:ext cx="3225800" cy="23002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664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922463" y="388939"/>
            <a:ext cx="836136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The History of Linux</a:t>
            </a:r>
            <a:endParaRPr lang="en-US" kern="0" dirty="0"/>
          </a:p>
        </p:txBody>
      </p:sp>
      <p:sp>
        <p:nvSpPr>
          <p:cNvPr id="5" name="Rectangle 3"/>
          <p:cNvSpPr txBox="1">
            <a:spLocks noChangeArrowheads="1"/>
          </p:cNvSpPr>
          <p:nvPr/>
        </p:nvSpPr>
        <p:spPr>
          <a:xfrm>
            <a:off x="1922464" y="912813"/>
            <a:ext cx="7312025" cy="5638800"/>
          </a:xfrm>
          <a:prstGeom prst="rect">
            <a:avLst/>
          </a:prstGeom>
        </p:spPr>
        <p:txBody>
          <a:bodyPr>
            <a:normAutofit/>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SzPct val="72000"/>
              <a:defRPr/>
            </a:pPr>
            <a:r>
              <a:rPr lang="en-GB" kern="0">
                <a:ea typeface="ＭＳ Ｐゴシック" pitchFamily="34" charset="-128"/>
              </a:rPr>
              <a:t>Started out with Linus' frustation on available affordable operating systems for the PC</a:t>
            </a:r>
          </a:p>
          <a:p>
            <a:pPr>
              <a:buSzPct val="72000"/>
              <a:defRPr/>
            </a:pPr>
            <a:r>
              <a:rPr lang="en-GB" kern="0">
                <a:ea typeface="ＭＳ Ｐゴシック" pitchFamily="34" charset="-128"/>
              </a:rPr>
              <a:t>He put together a rudimentary scheduler, and later added on more features until he could bootstrap the kernel (1991).</a:t>
            </a:r>
          </a:p>
          <a:p>
            <a:pPr>
              <a:buSzPct val="72000"/>
              <a:defRPr/>
            </a:pPr>
            <a:r>
              <a:rPr lang="en-GB" kern="0">
                <a:ea typeface="ＭＳ Ｐゴシック" pitchFamily="34" charset="-128"/>
              </a:rPr>
              <a:t>The source was released on the internet in hope that more people would contribute to the kernel</a:t>
            </a:r>
          </a:p>
          <a:p>
            <a:pPr>
              <a:buSzPct val="72000"/>
              <a:defRPr/>
            </a:pPr>
            <a:r>
              <a:rPr lang="en-GB" kern="0">
                <a:ea typeface="ＭＳ Ｐゴシック" pitchFamily="34" charset="-128"/>
              </a:rPr>
              <a:t>GCC was ported, a C library was added and a primitive serial and tty driver code</a:t>
            </a:r>
          </a:p>
          <a:p>
            <a:pPr>
              <a:buSzPct val="72000"/>
              <a:defRPr/>
            </a:pPr>
            <a:r>
              <a:rPr lang="en-GB" kern="0">
                <a:ea typeface="ＭＳ Ｐゴシック" pitchFamily="34" charset="-128"/>
              </a:rPr>
              <a:t>Networks, file systems were added</a:t>
            </a:r>
          </a:p>
          <a:p>
            <a:pPr>
              <a:buSzPct val="72000"/>
              <a:defRPr/>
            </a:pPr>
            <a:r>
              <a:rPr lang="en-GB" kern="0">
                <a:ea typeface="ＭＳ Ｐゴシック" pitchFamily="34" charset="-128"/>
              </a:rPr>
              <a:t>Slackware</a:t>
            </a:r>
          </a:p>
          <a:p>
            <a:pPr>
              <a:buSzPct val="72000"/>
              <a:defRPr/>
            </a:pPr>
            <a:r>
              <a:rPr lang="en-GB" kern="0">
                <a:ea typeface="ＭＳ Ｐゴシック" pitchFamily="34" charset="-128"/>
              </a:rPr>
              <a:t>RedHat</a:t>
            </a:r>
          </a:p>
          <a:p>
            <a:pPr>
              <a:buSzPct val="72000"/>
              <a:defRPr/>
            </a:pPr>
            <a:r>
              <a:rPr lang="en-GB" kern="0">
                <a:ea typeface="ＭＳ Ｐゴシック" pitchFamily="34" charset="-128"/>
              </a:rPr>
              <a:t>Extreme Linux</a:t>
            </a:r>
          </a:p>
          <a:p>
            <a:pPr marL="0" indent="0">
              <a:buNone/>
              <a:defRPr/>
            </a:pPr>
            <a:endParaRPr lang="en-US" kern="0" dirty="0"/>
          </a:p>
        </p:txBody>
      </p:sp>
    </p:spTree>
    <p:extLst>
      <p:ext uri="{BB962C8B-B14F-4D97-AF65-F5344CB8AC3E}">
        <p14:creationId xmlns:p14="http://schemas.microsoft.com/office/powerpoint/2010/main" val="391454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2"/>
          <p:cNvSpPr txBox="1">
            <a:spLocks noChangeArrowheads="1"/>
          </p:cNvSpPr>
          <p:nvPr/>
        </p:nvSpPr>
        <p:spPr>
          <a:xfrm>
            <a:off x="1981200" y="152401"/>
            <a:ext cx="82438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Linux Distributions</a:t>
            </a:r>
            <a:endParaRPr lang="en-US" kern="0" dirty="0"/>
          </a:p>
        </p:txBody>
      </p:sp>
      <p:sp>
        <p:nvSpPr>
          <p:cNvPr id="7170" name="Text Box 3"/>
          <p:cNvSpPr txBox="1">
            <a:spLocks noChangeArrowheads="1"/>
          </p:cNvSpPr>
          <p:nvPr/>
        </p:nvSpPr>
        <p:spPr bwMode="auto">
          <a:xfrm>
            <a:off x="1911350" y="784225"/>
            <a:ext cx="1295400" cy="545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Alphanet Linux</a:t>
            </a:r>
          </a:p>
          <a:p>
            <a:pPr eaLnBrk="1" hangingPunct="1">
              <a:spcBef>
                <a:spcPct val="0"/>
              </a:spcBef>
              <a:buFontTx/>
              <a:buNone/>
            </a:pPr>
            <a:r>
              <a:rPr lang="en-US" altLang="en-US" sz="1000"/>
              <a:t>Alzza Linux</a:t>
            </a:r>
          </a:p>
          <a:p>
            <a:pPr eaLnBrk="1" hangingPunct="1">
              <a:spcBef>
                <a:spcPct val="0"/>
              </a:spcBef>
              <a:buFontTx/>
              <a:buNone/>
            </a:pPr>
            <a:r>
              <a:rPr lang="en-US" altLang="en-US" sz="1000"/>
              <a:t>Andrew Linux        </a:t>
            </a:r>
          </a:p>
          <a:p>
            <a:pPr eaLnBrk="1" hangingPunct="1">
              <a:spcBef>
                <a:spcPct val="0"/>
              </a:spcBef>
              <a:buFontTx/>
              <a:buNone/>
            </a:pPr>
            <a:r>
              <a:rPr lang="en-US" altLang="en-US" sz="1000"/>
              <a:t>Apokalypse</a:t>
            </a:r>
          </a:p>
          <a:p>
            <a:pPr eaLnBrk="1" hangingPunct="1">
              <a:spcBef>
                <a:spcPct val="0"/>
              </a:spcBef>
              <a:buFontTx/>
              <a:buNone/>
            </a:pPr>
            <a:r>
              <a:rPr lang="en-US" altLang="en-US" sz="1000"/>
              <a:t>Armed Linux</a:t>
            </a:r>
          </a:p>
          <a:p>
            <a:pPr eaLnBrk="1" hangingPunct="1">
              <a:spcBef>
                <a:spcPct val="0"/>
              </a:spcBef>
              <a:buFontTx/>
              <a:buNone/>
            </a:pPr>
            <a:r>
              <a:rPr lang="en-US" altLang="en-US" sz="1000"/>
              <a:t>ASPLinux</a:t>
            </a:r>
          </a:p>
          <a:p>
            <a:pPr eaLnBrk="1" hangingPunct="1">
              <a:spcBef>
                <a:spcPct val="0"/>
              </a:spcBef>
              <a:buFontTx/>
              <a:buNone/>
            </a:pPr>
            <a:r>
              <a:rPr lang="en-US" altLang="en-US" sz="1000"/>
              <a:t>Bad Penguin</a:t>
            </a:r>
          </a:p>
          <a:p>
            <a:pPr eaLnBrk="1" hangingPunct="1">
              <a:spcBef>
                <a:spcPct val="0"/>
              </a:spcBef>
              <a:buFontTx/>
              <a:buNone/>
            </a:pPr>
            <a:r>
              <a:rPr lang="en-US" altLang="en-US" sz="1000"/>
              <a:t>Bastille Linux</a:t>
            </a:r>
          </a:p>
          <a:p>
            <a:pPr eaLnBrk="1" hangingPunct="1">
              <a:spcBef>
                <a:spcPct val="0"/>
              </a:spcBef>
              <a:buFontTx/>
              <a:buNone/>
            </a:pPr>
            <a:r>
              <a:rPr lang="en-US" altLang="en-US" sz="1000"/>
              <a:t>Best Linux</a:t>
            </a:r>
          </a:p>
          <a:p>
            <a:pPr eaLnBrk="1" hangingPunct="1">
              <a:spcBef>
                <a:spcPct val="0"/>
              </a:spcBef>
              <a:buFontTx/>
              <a:buNone/>
            </a:pPr>
            <a:r>
              <a:rPr lang="en-US" altLang="en-US" sz="1000"/>
              <a:t>BlackCat Linux</a:t>
            </a:r>
          </a:p>
          <a:p>
            <a:pPr eaLnBrk="1" hangingPunct="1">
              <a:spcBef>
                <a:spcPct val="0"/>
              </a:spcBef>
              <a:buFontTx/>
              <a:buNone/>
            </a:pPr>
            <a:r>
              <a:rPr lang="en-US" altLang="en-US" sz="1000"/>
              <a:t>Blue Linux</a:t>
            </a:r>
          </a:p>
          <a:p>
            <a:pPr eaLnBrk="1" hangingPunct="1">
              <a:spcBef>
                <a:spcPct val="0"/>
              </a:spcBef>
              <a:buFontTx/>
              <a:buNone/>
            </a:pPr>
            <a:r>
              <a:rPr lang="en-US" altLang="en-US" sz="1000"/>
              <a:t>Bluecat Linux</a:t>
            </a:r>
          </a:p>
          <a:p>
            <a:pPr eaLnBrk="1" hangingPunct="1">
              <a:spcBef>
                <a:spcPct val="0"/>
              </a:spcBef>
              <a:buFontTx/>
              <a:buNone/>
            </a:pPr>
            <a:r>
              <a:rPr lang="en-US" altLang="en-US" sz="1000"/>
              <a:t>BluePoint Linux</a:t>
            </a:r>
          </a:p>
          <a:p>
            <a:pPr eaLnBrk="1" hangingPunct="1">
              <a:spcBef>
                <a:spcPct val="0"/>
              </a:spcBef>
              <a:buFontTx/>
              <a:buNone/>
            </a:pPr>
            <a:r>
              <a:rPr lang="en-US" altLang="en-US" sz="1000"/>
              <a:t>Brutalware</a:t>
            </a:r>
          </a:p>
          <a:p>
            <a:pPr eaLnBrk="1" hangingPunct="1">
              <a:spcBef>
                <a:spcPct val="0"/>
              </a:spcBef>
              <a:buFontTx/>
              <a:buNone/>
            </a:pPr>
            <a:r>
              <a:rPr lang="en-US" altLang="en-US" sz="1000"/>
              <a:t>Caldera OpenLinux</a:t>
            </a:r>
          </a:p>
          <a:p>
            <a:pPr eaLnBrk="1" hangingPunct="1">
              <a:spcBef>
                <a:spcPct val="0"/>
              </a:spcBef>
              <a:buFontTx/>
              <a:buNone/>
            </a:pPr>
            <a:r>
              <a:rPr lang="en-US" altLang="en-US" sz="1000"/>
              <a:t>Cclinux</a:t>
            </a:r>
          </a:p>
          <a:p>
            <a:pPr eaLnBrk="1" hangingPunct="1">
              <a:spcBef>
                <a:spcPct val="0"/>
              </a:spcBef>
              <a:buFontTx/>
              <a:buNone/>
            </a:pPr>
            <a:r>
              <a:rPr lang="en-US" altLang="en-US" sz="1000"/>
              <a:t>ChainSaw Linux</a:t>
            </a:r>
          </a:p>
          <a:p>
            <a:pPr eaLnBrk="1" hangingPunct="1">
              <a:spcBef>
                <a:spcPct val="0"/>
              </a:spcBef>
              <a:buFontTx/>
              <a:buNone/>
            </a:pPr>
            <a:r>
              <a:rPr lang="en-US" altLang="en-US" sz="1000"/>
              <a:t>CLEClIeNUX</a:t>
            </a:r>
          </a:p>
          <a:p>
            <a:pPr eaLnBrk="1" hangingPunct="1">
              <a:spcBef>
                <a:spcPct val="0"/>
              </a:spcBef>
              <a:buFontTx/>
              <a:buNone/>
            </a:pPr>
            <a:r>
              <a:rPr lang="en-US" altLang="en-US" sz="1000"/>
              <a:t>Conectiva</a:t>
            </a:r>
          </a:p>
          <a:p>
            <a:pPr eaLnBrk="1" hangingPunct="1">
              <a:spcBef>
                <a:spcPct val="0"/>
              </a:spcBef>
              <a:buFontTx/>
              <a:buNone/>
            </a:pPr>
            <a:r>
              <a:rPr lang="en-US" altLang="en-US" sz="1000"/>
              <a:t>CoolLinux</a:t>
            </a:r>
          </a:p>
          <a:p>
            <a:pPr eaLnBrk="1" hangingPunct="1">
              <a:spcBef>
                <a:spcPct val="0"/>
              </a:spcBef>
              <a:buFontTx/>
              <a:buNone/>
            </a:pPr>
            <a:r>
              <a:rPr lang="en-US" altLang="en-US" sz="1000"/>
              <a:t>Coyote Linux</a:t>
            </a:r>
          </a:p>
          <a:p>
            <a:pPr eaLnBrk="1" hangingPunct="1">
              <a:spcBef>
                <a:spcPct val="0"/>
              </a:spcBef>
              <a:buFontTx/>
              <a:buNone/>
            </a:pPr>
            <a:r>
              <a:rPr lang="en-US" altLang="en-US" sz="1000"/>
              <a:t>Corel</a:t>
            </a:r>
          </a:p>
          <a:p>
            <a:pPr eaLnBrk="1" hangingPunct="1">
              <a:spcBef>
                <a:spcPct val="0"/>
              </a:spcBef>
              <a:buFontTx/>
              <a:buNone/>
            </a:pPr>
            <a:r>
              <a:rPr lang="en-US" altLang="en-US" sz="1000"/>
              <a:t>COX-Linux</a:t>
            </a:r>
          </a:p>
          <a:p>
            <a:pPr eaLnBrk="1" hangingPunct="1">
              <a:spcBef>
                <a:spcPct val="0"/>
              </a:spcBef>
              <a:buFontTx/>
              <a:buNone/>
            </a:pPr>
            <a:r>
              <a:rPr lang="en-US" altLang="en-US" sz="1000"/>
              <a:t>Darkstar Linux</a:t>
            </a:r>
          </a:p>
          <a:p>
            <a:pPr eaLnBrk="1" hangingPunct="1">
              <a:spcBef>
                <a:spcPct val="0"/>
              </a:spcBef>
              <a:buFontTx/>
              <a:buNone/>
            </a:pPr>
            <a:r>
              <a:rPr lang="en-US" altLang="en-US" sz="1000"/>
              <a:t>Debian Definite Linux</a:t>
            </a:r>
          </a:p>
          <a:p>
            <a:pPr eaLnBrk="1" hangingPunct="1">
              <a:spcBef>
                <a:spcPct val="0"/>
              </a:spcBef>
              <a:buFontTx/>
              <a:buNone/>
            </a:pPr>
            <a:r>
              <a:rPr lang="en-US" altLang="en-US" sz="1000"/>
              <a:t>deepLINUX</a:t>
            </a:r>
          </a:p>
          <a:p>
            <a:pPr eaLnBrk="1" hangingPunct="1">
              <a:spcBef>
                <a:spcPct val="0"/>
              </a:spcBef>
              <a:buFontTx/>
              <a:buNone/>
            </a:pPr>
            <a:r>
              <a:rPr lang="en-US" altLang="en-US" sz="1000"/>
              <a:t>Delix  </a:t>
            </a:r>
          </a:p>
          <a:p>
            <a:pPr eaLnBrk="1" hangingPunct="1">
              <a:spcBef>
                <a:spcPct val="0"/>
              </a:spcBef>
              <a:buFontTx/>
              <a:buNone/>
            </a:pPr>
            <a:r>
              <a:rPr lang="en-US" altLang="en-US" sz="1000"/>
              <a:t>Dlite (Debian Lite) </a:t>
            </a:r>
          </a:p>
          <a:p>
            <a:pPr eaLnBrk="1" hangingPunct="1">
              <a:spcBef>
                <a:spcPct val="0"/>
              </a:spcBef>
              <a:buFontTx/>
              <a:buNone/>
            </a:pPr>
            <a:r>
              <a:rPr lang="en-US" altLang="en-US" sz="1000"/>
              <a:t>DragonLinux</a:t>
            </a:r>
          </a:p>
          <a:p>
            <a:pPr eaLnBrk="1" hangingPunct="1">
              <a:spcBef>
                <a:spcPct val="0"/>
              </a:spcBef>
              <a:buFontTx/>
              <a:buNone/>
            </a:pPr>
            <a:r>
              <a:rPr lang="en-US" altLang="en-US" sz="1000"/>
              <a:t>Eagle Linux M68K</a:t>
            </a:r>
          </a:p>
          <a:p>
            <a:pPr eaLnBrk="1" hangingPunct="1">
              <a:spcBef>
                <a:spcPct val="0"/>
              </a:spcBef>
              <a:buFontTx/>
              <a:buNone/>
            </a:pPr>
            <a:r>
              <a:rPr lang="en-US" altLang="en-US" sz="1000"/>
              <a:t>easyLinux</a:t>
            </a:r>
          </a:p>
          <a:p>
            <a:pPr eaLnBrk="1" hangingPunct="1">
              <a:spcBef>
                <a:spcPct val="0"/>
              </a:spcBef>
              <a:buFontTx/>
              <a:buNone/>
            </a:pPr>
            <a:r>
              <a:rPr lang="en-US" altLang="en-US" sz="1000"/>
              <a:t>Elfstone Linux</a:t>
            </a:r>
          </a:p>
          <a:p>
            <a:pPr eaLnBrk="1" hangingPunct="1">
              <a:spcBef>
                <a:spcPct val="0"/>
              </a:spcBef>
              <a:buFontTx/>
              <a:buNone/>
            </a:pPr>
            <a:endParaRPr lang="en-US" altLang="en-US" sz="1000"/>
          </a:p>
          <a:p>
            <a:pPr lvl="2" eaLnBrk="1" hangingPunct="1">
              <a:buFontTx/>
              <a:buNone/>
            </a:pPr>
            <a:endParaRPr lang="en-US" altLang="en-US" sz="1000"/>
          </a:p>
        </p:txBody>
      </p:sp>
      <p:sp>
        <p:nvSpPr>
          <p:cNvPr id="7171" name="Text Box 4"/>
          <p:cNvSpPr txBox="1">
            <a:spLocks noChangeArrowheads="1"/>
          </p:cNvSpPr>
          <p:nvPr/>
        </p:nvSpPr>
        <p:spPr bwMode="auto">
          <a:xfrm>
            <a:off x="3282950" y="754064"/>
            <a:ext cx="16002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Embedix</a:t>
            </a:r>
          </a:p>
          <a:p>
            <a:pPr eaLnBrk="1" hangingPunct="1">
              <a:spcBef>
                <a:spcPct val="0"/>
              </a:spcBef>
              <a:buFontTx/>
              <a:buNone/>
            </a:pPr>
            <a:r>
              <a:rPr lang="en-US" altLang="en-US" sz="1000"/>
              <a:t>Enoch</a:t>
            </a:r>
          </a:p>
          <a:p>
            <a:pPr eaLnBrk="1" hangingPunct="1">
              <a:spcBef>
                <a:spcPct val="0"/>
              </a:spcBef>
              <a:buFontTx/>
              <a:buNone/>
            </a:pPr>
            <a:r>
              <a:rPr lang="en-US" altLang="en-US" sz="1000"/>
              <a:t>Eonova Linux</a:t>
            </a:r>
          </a:p>
          <a:p>
            <a:pPr eaLnBrk="1" hangingPunct="1">
              <a:spcBef>
                <a:spcPct val="0"/>
              </a:spcBef>
              <a:buFontTx/>
              <a:buNone/>
            </a:pPr>
            <a:r>
              <a:rPr lang="en-US" altLang="en-US" sz="1000"/>
              <a:t>ESware</a:t>
            </a:r>
          </a:p>
          <a:p>
            <a:pPr eaLnBrk="1" hangingPunct="1">
              <a:spcBef>
                <a:spcPct val="0"/>
              </a:spcBef>
              <a:buFontTx/>
              <a:buNone/>
            </a:pPr>
            <a:r>
              <a:rPr lang="en-US" altLang="en-US" sz="1000"/>
              <a:t>Etlinux</a:t>
            </a:r>
          </a:p>
          <a:p>
            <a:pPr eaLnBrk="1" hangingPunct="1">
              <a:spcBef>
                <a:spcPct val="0"/>
              </a:spcBef>
              <a:buFontTx/>
              <a:buNone/>
            </a:pPr>
            <a:r>
              <a:rPr lang="en-US" altLang="en-US" sz="1000"/>
              <a:t>Eurielec Linux</a:t>
            </a:r>
          </a:p>
          <a:p>
            <a:pPr eaLnBrk="1" hangingPunct="1">
              <a:spcBef>
                <a:spcPct val="0"/>
              </a:spcBef>
              <a:buFontTx/>
              <a:buNone/>
            </a:pPr>
            <a:r>
              <a:rPr lang="en-US" altLang="en-US" sz="1000"/>
              <a:t>FinnixFloppi        Gentoo Linux</a:t>
            </a:r>
          </a:p>
          <a:p>
            <a:pPr eaLnBrk="1" hangingPunct="1">
              <a:spcBef>
                <a:spcPct val="0"/>
              </a:spcBef>
              <a:buFontTx/>
              <a:buNone/>
            </a:pPr>
            <a:r>
              <a:rPr lang="en-US" altLang="en-US" sz="1000"/>
              <a:t>Gentus Linux</a:t>
            </a:r>
          </a:p>
          <a:p>
            <a:pPr eaLnBrk="1" hangingPunct="1">
              <a:spcBef>
                <a:spcPct val="0"/>
              </a:spcBef>
              <a:buFontTx/>
              <a:buNone/>
            </a:pPr>
            <a:r>
              <a:rPr lang="en-US" altLang="en-US" sz="1000"/>
              <a:t>Green Frog Linux</a:t>
            </a:r>
          </a:p>
          <a:p>
            <a:pPr eaLnBrk="1" hangingPunct="1">
              <a:spcBef>
                <a:spcPct val="0"/>
              </a:spcBef>
              <a:buFontTx/>
              <a:buNone/>
            </a:pPr>
            <a:r>
              <a:rPr lang="en-US" altLang="en-US" sz="1000"/>
              <a:t>Halloween Linux</a:t>
            </a:r>
          </a:p>
          <a:p>
            <a:pPr eaLnBrk="1" hangingPunct="1">
              <a:spcBef>
                <a:spcPct val="0"/>
              </a:spcBef>
              <a:buFontTx/>
              <a:buNone/>
            </a:pPr>
            <a:r>
              <a:rPr lang="en-US" altLang="en-US" sz="1000"/>
              <a:t>Hard Hat Linux</a:t>
            </a:r>
          </a:p>
          <a:p>
            <a:pPr eaLnBrk="1" hangingPunct="1">
              <a:spcBef>
                <a:spcPct val="0"/>
              </a:spcBef>
              <a:buFontTx/>
              <a:buNone/>
            </a:pPr>
            <a:r>
              <a:rPr lang="en-US" altLang="en-US" sz="1000"/>
              <a:t>HispaFuentes</a:t>
            </a:r>
          </a:p>
          <a:p>
            <a:pPr eaLnBrk="1" hangingPunct="1">
              <a:spcBef>
                <a:spcPct val="0"/>
              </a:spcBef>
              <a:buFontTx/>
              <a:buNone/>
            </a:pPr>
            <a:r>
              <a:rPr lang="en-US" altLang="en-US" sz="1000"/>
              <a:t>HVLinux</a:t>
            </a:r>
          </a:p>
          <a:p>
            <a:pPr eaLnBrk="1" hangingPunct="1">
              <a:spcBef>
                <a:spcPct val="0"/>
              </a:spcBef>
              <a:buFontTx/>
              <a:buNone/>
            </a:pPr>
            <a:r>
              <a:rPr lang="en-US" altLang="en-US" sz="1000"/>
              <a:t>Icepack</a:t>
            </a:r>
          </a:p>
          <a:p>
            <a:pPr eaLnBrk="1" hangingPunct="1">
              <a:spcBef>
                <a:spcPct val="0"/>
              </a:spcBef>
              <a:buFontTx/>
              <a:buNone/>
            </a:pPr>
            <a:r>
              <a:rPr lang="en-US" altLang="en-US" sz="1000"/>
              <a:t>Immunix OSIndependence</a:t>
            </a:r>
          </a:p>
          <a:p>
            <a:pPr eaLnBrk="1" hangingPunct="1">
              <a:spcBef>
                <a:spcPct val="0"/>
              </a:spcBef>
              <a:buFontTx/>
              <a:buNone/>
            </a:pPr>
            <a:r>
              <a:rPr lang="en-US" altLang="en-US" sz="1000"/>
              <a:t>InfoMagick Workgroup Server</a:t>
            </a:r>
          </a:p>
          <a:p>
            <a:pPr eaLnBrk="1" hangingPunct="1">
              <a:spcBef>
                <a:spcPct val="0"/>
              </a:spcBef>
              <a:buFontTx/>
              <a:buNone/>
            </a:pPr>
            <a:r>
              <a:rPr lang="en-US" altLang="en-US" sz="1000"/>
              <a:t>Ivrix</a:t>
            </a:r>
          </a:p>
          <a:p>
            <a:pPr eaLnBrk="1" hangingPunct="1">
              <a:spcBef>
                <a:spcPct val="0"/>
              </a:spcBef>
              <a:buFontTx/>
              <a:buNone/>
            </a:pPr>
            <a:r>
              <a:rPr lang="en-US" altLang="en-US" sz="1000"/>
              <a:t> ix86 Linux</a:t>
            </a:r>
          </a:p>
          <a:p>
            <a:pPr eaLnBrk="1" hangingPunct="1">
              <a:spcBef>
                <a:spcPct val="0"/>
              </a:spcBef>
              <a:buFontTx/>
              <a:buNone/>
            </a:pPr>
            <a:r>
              <a:rPr lang="en-US" altLang="en-US" sz="1000"/>
              <a:t> JBLinux</a:t>
            </a:r>
          </a:p>
          <a:p>
            <a:pPr eaLnBrk="1" hangingPunct="1">
              <a:spcBef>
                <a:spcPct val="0"/>
              </a:spcBef>
              <a:buFontTx/>
              <a:buNone/>
            </a:pPr>
            <a:r>
              <a:rPr lang="en-US" altLang="en-US" sz="1000"/>
              <a:t> Jurix Linux</a:t>
            </a:r>
          </a:p>
          <a:p>
            <a:pPr eaLnBrk="1" hangingPunct="1">
              <a:spcBef>
                <a:spcPct val="0"/>
              </a:spcBef>
              <a:buFontTx/>
              <a:buNone/>
            </a:pPr>
            <a:r>
              <a:rPr lang="en-US" altLang="en-US" sz="1000"/>
              <a:t> Kondara</a:t>
            </a:r>
          </a:p>
          <a:p>
            <a:pPr eaLnBrk="1" hangingPunct="1">
              <a:spcBef>
                <a:spcPct val="0"/>
              </a:spcBef>
              <a:buFontTx/>
              <a:buNone/>
            </a:pPr>
            <a:r>
              <a:rPr lang="en-US" altLang="en-US" sz="1000"/>
              <a:t> Krud</a:t>
            </a:r>
          </a:p>
          <a:p>
            <a:pPr eaLnBrk="1" hangingPunct="1">
              <a:spcBef>
                <a:spcPct val="0"/>
              </a:spcBef>
              <a:buFontTx/>
              <a:buNone/>
            </a:pPr>
            <a:r>
              <a:rPr lang="en-US" altLang="en-US" sz="1000"/>
              <a:t> KW Linux</a:t>
            </a:r>
          </a:p>
          <a:p>
            <a:pPr eaLnBrk="1" hangingPunct="1">
              <a:spcBef>
                <a:spcPct val="0"/>
              </a:spcBef>
              <a:buFontTx/>
              <a:buNone/>
            </a:pPr>
            <a:r>
              <a:rPr lang="en-US" altLang="en-US" sz="1000"/>
              <a:t> KSI Linux</a:t>
            </a:r>
          </a:p>
          <a:p>
            <a:pPr eaLnBrk="1" hangingPunct="1">
              <a:spcBef>
                <a:spcPct val="0"/>
              </a:spcBef>
              <a:buFontTx/>
              <a:buNone/>
            </a:pPr>
            <a:r>
              <a:rPr lang="en-US" altLang="en-US" sz="1000"/>
              <a:t> L13Plus</a:t>
            </a:r>
          </a:p>
          <a:p>
            <a:pPr eaLnBrk="1" hangingPunct="1">
              <a:spcBef>
                <a:spcPct val="0"/>
              </a:spcBef>
              <a:buFontTx/>
              <a:buNone/>
            </a:pPr>
            <a:r>
              <a:rPr lang="en-US" altLang="en-US" sz="1000"/>
              <a:t> Laser5</a:t>
            </a:r>
          </a:p>
          <a:p>
            <a:pPr eaLnBrk="1" hangingPunct="1">
              <a:spcBef>
                <a:spcPct val="0"/>
              </a:spcBef>
              <a:buFontTx/>
              <a:buNone/>
            </a:pPr>
            <a:r>
              <a:rPr lang="en-US" altLang="en-US" sz="1000"/>
              <a:t> Leetnux</a:t>
            </a:r>
          </a:p>
          <a:p>
            <a:pPr eaLnBrk="1" hangingPunct="1">
              <a:spcBef>
                <a:spcPct val="0"/>
              </a:spcBef>
              <a:buFontTx/>
              <a:buNone/>
            </a:pPr>
            <a:r>
              <a:rPr lang="en-US" altLang="en-US" sz="1000"/>
              <a:t> Lightening</a:t>
            </a:r>
          </a:p>
          <a:p>
            <a:pPr eaLnBrk="1" hangingPunct="1">
              <a:spcBef>
                <a:spcPct val="0"/>
              </a:spcBef>
              <a:buFontTx/>
              <a:buNone/>
            </a:pPr>
            <a:r>
              <a:rPr lang="en-US" altLang="en-US" sz="1000"/>
              <a:t> Linpus Linux</a:t>
            </a:r>
          </a:p>
          <a:p>
            <a:pPr eaLnBrk="1" hangingPunct="1">
              <a:spcBef>
                <a:spcPct val="0"/>
              </a:spcBef>
              <a:buFontTx/>
              <a:buNone/>
            </a:pPr>
            <a:r>
              <a:rPr lang="en-US" altLang="en-US" sz="1000"/>
              <a:t> Linux Antarctica</a:t>
            </a:r>
          </a:p>
          <a:p>
            <a:pPr eaLnBrk="1" hangingPunct="1">
              <a:spcBef>
                <a:spcPct val="0"/>
              </a:spcBef>
              <a:buFontTx/>
              <a:buNone/>
            </a:pPr>
            <a:r>
              <a:rPr lang="en-US" altLang="en-US" sz="1000"/>
              <a:t> </a:t>
            </a:r>
          </a:p>
        </p:txBody>
      </p:sp>
      <p:sp>
        <p:nvSpPr>
          <p:cNvPr id="7172" name="Text Box 5"/>
          <p:cNvSpPr txBox="1">
            <a:spLocks noChangeArrowheads="1"/>
          </p:cNvSpPr>
          <p:nvPr/>
        </p:nvSpPr>
        <p:spPr bwMode="auto">
          <a:xfrm>
            <a:off x="5035550" y="677864"/>
            <a:ext cx="16764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Linux by Linux</a:t>
            </a:r>
          </a:p>
          <a:p>
            <a:pPr eaLnBrk="1" hangingPunct="1">
              <a:spcBef>
                <a:spcPct val="0"/>
              </a:spcBef>
              <a:buFontTx/>
              <a:buNone/>
            </a:pPr>
            <a:r>
              <a:rPr lang="en-US" altLang="en-US" sz="1000"/>
              <a:t>Linux GT Server Edition</a:t>
            </a:r>
          </a:p>
          <a:p>
            <a:pPr eaLnBrk="1" hangingPunct="1">
              <a:spcBef>
                <a:spcPct val="0"/>
              </a:spcBef>
              <a:buFontTx/>
              <a:buNone/>
            </a:pPr>
            <a:r>
              <a:rPr lang="en-US" altLang="en-US" sz="1000"/>
              <a:t>Linux Mandrake</a:t>
            </a:r>
          </a:p>
          <a:p>
            <a:pPr eaLnBrk="1" hangingPunct="1">
              <a:spcBef>
                <a:spcPct val="0"/>
              </a:spcBef>
              <a:buFontTx/>
              <a:buNone/>
            </a:pPr>
            <a:r>
              <a:rPr lang="en-US" altLang="en-US" sz="1000"/>
              <a:t>Linux MX</a:t>
            </a:r>
          </a:p>
          <a:p>
            <a:pPr eaLnBrk="1" hangingPunct="1">
              <a:spcBef>
                <a:spcPct val="0"/>
              </a:spcBef>
              <a:buFontTx/>
              <a:buNone/>
            </a:pPr>
            <a:r>
              <a:rPr lang="en-US" altLang="en-US" sz="1000"/>
              <a:t>LinuxOne</a:t>
            </a:r>
          </a:p>
          <a:p>
            <a:pPr eaLnBrk="1" hangingPunct="1">
              <a:spcBef>
                <a:spcPct val="0"/>
              </a:spcBef>
              <a:buFontTx/>
              <a:buNone/>
            </a:pPr>
            <a:r>
              <a:rPr lang="en-US" altLang="en-US" sz="1000"/>
              <a:t>LinuxPPC</a:t>
            </a:r>
          </a:p>
          <a:p>
            <a:pPr eaLnBrk="1" hangingPunct="1">
              <a:spcBef>
                <a:spcPct val="0"/>
              </a:spcBef>
              <a:buFontTx/>
              <a:buNone/>
            </a:pPr>
            <a:r>
              <a:rPr lang="en-US" altLang="en-US" sz="1000"/>
              <a:t>LinuxPPP</a:t>
            </a:r>
          </a:p>
          <a:p>
            <a:pPr eaLnBrk="1" hangingPunct="1">
              <a:spcBef>
                <a:spcPct val="0"/>
              </a:spcBef>
              <a:buFontTx/>
              <a:buNone/>
            </a:pPr>
            <a:r>
              <a:rPr lang="en-US" altLang="en-US" sz="1000"/>
              <a:t>LinuxSIS</a:t>
            </a:r>
          </a:p>
          <a:p>
            <a:pPr eaLnBrk="1" hangingPunct="1">
              <a:spcBef>
                <a:spcPct val="0"/>
              </a:spcBef>
              <a:buFontTx/>
              <a:buNone/>
            </a:pPr>
            <a:r>
              <a:rPr lang="en-US" altLang="en-US" sz="1000"/>
              <a:t>LinuxWare</a:t>
            </a:r>
          </a:p>
          <a:p>
            <a:pPr eaLnBrk="1" hangingPunct="1">
              <a:spcBef>
                <a:spcPct val="0"/>
              </a:spcBef>
              <a:buFontTx/>
              <a:buNone/>
            </a:pPr>
            <a:r>
              <a:rPr lang="en-US" altLang="en-US" sz="1000"/>
              <a:t>Linux-YeS</a:t>
            </a:r>
          </a:p>
          <a:p>
            <a:pPr eaLnBrk="1" hangingPunct="1">
              <a:spcBef>
                <a:spcPct val="0"/>
              </a:spcBef>
              <a:buFontTx/>
              <a:buNone/>
            </a:pPr>
            <a:r>
              <a:rPr lang="en-US" altLang="en-US" sz="1000"/>
              <a:t>LNX System</a:t>
            </a:r>
          </a:p>
          <a:p>
            <a:pPr eaLnBrk="1" hangingPunct="1">
              <a:spcBef>
                <a:spcPct val="0"/>
              </a:spcBef>
              <a:buFontTx/>
              <a:buNone/>
            </a:pPr>
            <a:r>
              <a:rPr lang="en-US" altLang="en-US" sz="1000"/>
              <a:t>Lunet</a:t>
            </a:r>
          </a:p>
          <a:p>
            <a:pPr eaLnBrk="1" hangingPunct="1">
              <a:spcBef>
                <a:spcPct val="0"/>
              </a:spcBef>
              <a:buFontTx/>
              <a:buNone/>
            </a:pPr>
            <a:r>
              <a:rPr lang="en-US" altLang="en-US" sz="1000"/>
              <a:t>LuteLinux</a:t>
            </a:r>
          </a:p>
          <a:p>
            <a:pPr eaLnBrk="1" hangingPunct="1">
              <a:spcBef>
                <a:spcPct val="0"/>
              </a:spcBef>
              <a:buFontTx/>
              <a:buNone/>
            </a:pPr>
            <a:r>
              <a:rPr lang="en-US" altLang="en-US" sz="1000"/>
              <a:t>LST</a:t>
            </a:r>
          </a:p>
          <a:p>
            <a:pPr eaLnBrk="1" hangingPunct="1">
              <a:spcBef>
                <a:spcPct val="0"/>
              </a:spcBef>
              <a:buFontTx/>
              <a:buNone/>
            </a:pPr>
            <a:r>
              <a:rPr lang="en-US" altLang="en-US" sz="1000"/>
              <a:t>Mastodon</a:t>
            </a:r>
          </a:p>
          <a:p>
            <a:pPr eaLnBrk="1" hangingPunct="1">
              <a:spcBef>
                <a:spcPct val="0"/>
              </a:spcBef>
              <a:buFontTx/>
              <a:buNone/>
            </a:pPr>
            <a:r>
              <a:rPr lang="en-US" altLang="en-US" sz="1000"/>
              <a:t>MaxOS&amp;trade</a:t>
            </a:r>
          </a:p>
          <a:p>
            <a:pPr eaLnBrk="1" hangingPunct="1">
              <a:spcBef>
                <a:spcPct val="0"/>
              </a:spcBef>
              <a:buFontTx/>
              <a:buNone/>
            </a:pPr>
            <a:r>
              <a:rPr lang="en-US" altLang="en-US" sz="1000"/>
              <a:t>MIZI Linux OS</a:t>
            </a:r>
          </a:p>
          <a:p>
            <a:pPr eaLnBrk="1" hangingPunct="1">
              <a:spcBef>
                <a:spcPct val="0"/>
              </a:spcBef>
              <a:buFontTx/>
              <a:buNone/>
            </a:pPr>
            <a:r>
              <a:rPr lang="en-US" altLang="en-US" sz="1000"/>
              <a:t>MkLinux</a:t>
            </a:r>
          </a:p>
          <a:p>
            <a:pPr eaLnBrk="1" hangingPunct="1">
              <a:spcBef>
                <a:spcPct val="0"/>
              </a:spcBef>
              <a:buFontTx/>
              <a:buNone/>
            </a:pPr>
            <a:r>
              <a:rPr lang="en-US" altLang="en-US" sz="1000"/>
              <a:t>MNIS Linux</a:t>
            </a:r>
          </a:p>
          <a:p>
            <a:pPr eaLnBrk="1" hangingPunct="1">
              <a:spcBef>
                <a:spcPct val="0"/>
              </a:spcBef>
              <a:buFontTx/>
              <a:buNone/>
            </a:pPr>
            <a:r>
              <a:rPr lang="en-US" altLang="en-US" sz="1000"/>
              <a:t>MicroLinux</a:t>
            </a:r>
          </a:p>
          <a:p>
            <a:pPr eaLnBrk="1" hangingPunct="1">
              <a:spcBef>
                <a:spcPct val="0"/>
              </a:spcBef>
              <a:buFontTx/>
              <a:buNone/>
            </a:pPr>
            <a:r>
              <a:rPr lang="en-US" altLang="en-US" sz="1000"/>
              <a:t>Monkey Linux</a:t>
            </a:r>
          </a:p>
          <a:p>
            <a:pPr eaLnBrk="1" hangingPunct="1">
              <a:spcBef>
                <a:spcPct val="0"/>
              </a:spcBef>
              <a:buFontTx/>
              <a:buNone/>
            </a:pPr>
            <a:r>
              <a:rPr lang="en-US" altLang="en-US" sz="1000"/>
              <a:t>NeoLinux</a:t>
            </a:r>
          </a:p>
          <a:p>
            <a:pPr eaLnBrk="1" hangingPunct="1">
              <a:spcBef>
                <a:spcPct val="0"/>
              </a:spcBef>
              <a:buFontTx/>
              <a:buNone/>
            </a:pPr>
            <a:r>
              <a:rPr lang="en-US" altLang="en-US" sz="1000"/>
              <a:t>Newlix OfficeServer</a:t>
            </a:r>
          </a:p>
          <a:p>
            <a:pPr eaLnBrk="1" hangingPunct="1">
              <a:spcBef>
                <a:spcPct val="0"/>
              </a:spcBef>
              <a:buFontTx/>
              <a:buNone/>
            </a:pPr>
            <a:r>
              <a:rPr lang="en-US" altLang="en-US" sz="1000"/>
              <a:t>NoMad Linux</a:t>
            </a:r>
          </a:p>
          <a:p>
            <a:pPr eaLnBrk="1" hangingPunct="1">
              <a:spcBef>
                <a:spcPct val="0"/>
              </a:spcBef>
              <a:buFontTx/>
              <a:buNone/>
            </a:pPr>
            <a:r>
              <a:rPr lang="en-US" altLang="en-US" sz="1000"/>
              <a:t>Ocularis</a:t>
            </a:r>
          </a:p>
          <a:p>
            <a:pPr eaLnBrk="1" hangingPunct="1">
              <a:spcBef>
                <a:spcPct val="0"/>
              </a:spcBef>
              <a:buFontTx/>
              <a:buNone/>
            </a:pPr>
            <a:r>
              <a:rPr lang="en-US" altLang="en-US" sz="1000"/>
              <a:t>Open Kernel Linux</a:t>
            </a:r>
          </a:p>
          <a:p>
            <a:pPr eaLnBrk="1" hangingPunct="1">
              <a:spcBef>
                <a:spcPct val="0"/>
              </a:spcBef>
              <a:buFontTx/>
              <a:buNone/>
            </a:pPr>
            <a:r>
              <a:rPr lang="en-US" altLang="en-US" sz="1000"/>
              <a:t>Open Share Linux</a:t>
            </a:r>
          </a:p>
          <a:p>
            <a:pPr eaLnBrk="1" hangingPunct="1">
              <a:spcBef>
                <a:spcPct val="0"/>
              </a:spcBef>
              <a:buFontTx/>
              <a:buNone/>
            </a:pPr>
            <a:r>
              <a:rPr lang="en-US" altLang="en-US" sz="1000"/>
              <a:t>OS2000</a:t>
            </a:r>
          </a:p>
          <a:p>
            <a:pPr eaLnBrk="1" hangingPunct="1">
              <a:spcBef>
                <a:spcPct val="0"/>
              </a:spcBef>
              <a:buFontTx/>
              <a:buNone/>
            </a:pPr>
            <a:r>
              <a:rPr lang="en-US" altLang="en-US" sz="1000"/>
              <a:t>Peanut Linux</a:t>
            </a:r>
          </a:p>
          <a:p>
            <a:pPr eaLnBrk="1" hangingPunct="1">
              <a:spcBef>
                <a:spcPct val="0"/>
              </a:spcBef>
              <a:buFontTx/>
              <a:buNone/>
            </a:pPr>
            <a:r>
              <a:rPr lang="en-US" altLang="en-US" sz="1000"/>
              <a:t>PhatLINUX </a:t>
            </a:r>
          </a:p>
          <a:p>
            <a:pPr eaLnBrk="1" hangingPunct="1">
              <a:spcBef>
                <a:spcPct val="0"/>
              </a:spcBef>
              <a:buFontTx/>
              <a:buNone/>
            </a:pPr>
            <a:r>
              <a:rPr lang="en-US" altLang="en-US" sz="1000"/>
              <a:t>PingOO</a:t>
            </a:r>
          </a:p>
          <a:p>
            <a:pPr eaLnBrk="1" hangingPunct="1">
              <a:spcBef>
                <a:spcPct val="0"/>
              </a:spcBef>
              <a:buFontTx/>
              <a:buNone/>
            </a:pPr>
            <a:r>
              <a:rPr lang="en-US" altLang="en-US" sz="1000"/>
              <a:t>Plamo Linux</a:t>
            </a:r>
          </a:p>
        </p:txBody>
      </p:sp>
      <p:sp>
        <p:nvSpPr>
          <p:cNvPr id="7173" name="Text Box 6"/>
          <p:cNvSpPr txBox="1">
            <a:spLocks noChangeArrowheads="1"/>
          </p:cNvSpPr>
          <p:nvPr/>
        </p:nvSpPr>
        <p:spPr bwMode="auto">
          <a:xfrm>
            <a:off x="6711950" y="677864"/>
            <a:ext cx="1747838"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Platinum Linux</a:t>
            </a:r>
          </a:p>
          <a:p>
            <a:pPr eaLnBrk="1" hangingPunct="1">
              <a:spcBef>
                <a:spcPct val="0"/>
              </a:spcBef>
              <a:buFontTx/>
              <a:buNone/>
            </a:pPr>
            <a:r>
              <a:rPr lang="en-US" altLang="en-US" sz="1000"/>
              <a:t>Power Linux</a:t>
            </a:r>
          </a:p>
          <a:p>
            <a:pPr eaLnBrk="1" hangingPunct="1">
              <a:spcBef>
                <a:spcPct val="0"/>
              </a:spcBef>
              <a:buFontTx/>
              <a:buNone/>
            </a:pPr>
            <a:r>
              <a:rPr lang="en-US" altLang="en-US" sz="1000"/>
              <a:t>Progeny Debian</a:t>
            </a:r>
          </a:p>
          <a:p>
            <a:pPr eaLnBrk="1" hangingPunct="1">
              <a:spcBef>
                <a:spcPct val="0"/>
              </a:spcBef>
              <a:buFontTx/>
              <a:buNone/>
            </a:pPr>
            <a:r>
              <a:rPr lang="en-US" altLang="en-US" sz="1000"/>
              <a:t>Project Freesco</a:t>
            </a:r>
          </a:p>
          <a:p>
            <a:pPr eaLnBrk="1" hangingPunct="1">
              <a:spcBef>
                <a:spcPct val="0"/>
              </a:spcBef>
              <a:buFontTx/>
              <a:buNone/>
            </a:pPr>
            <a:r>
              <a:rPr lang="en-US" altLang="en-US" sz="1000"/>
              <a:t>Prosa Debian</a:t>
            </a:r>
          </a:p>
          <a:p>
            <a:pPr eaLnBrk="1" hangingPunct="1">
              <a:spcBef>
                <a:spcPct val="0"/>
              </a:spcBef>
              <a:buFontTx/>
              <a:buNone/>
            </a:pPr>
            <a:r>
              <a:rPr lang="en-US" altLang="en-US" sz="1000"/>
              <a:t>Pygmy Linux</a:t>
            </a:r>
          </a:p>
          <a:p>
            <a:pPr eaLnBrk="1" hangingPunct="1">
              <a:spcBef>
                <a:spcPct val="0"/>
              </a:spcBef>
              <a:buFontTx/>
              <a:buNone/>
            </a:pPr>
            <a:r>
              <a:rPr lang="en-US" altLang="en-US" sz="1000"/>
              <a:t>Red Flag Linux</a:t>
            </a:r>
          </a:p>
          <a:p>
            <a:pPr eaLnBrk="1" hangingPunct="1">
              <a:spcBef>
                <a:spcPct val="0"/>
              </a:spcBef>
              <a:buFontTx/>
              <a:buNone/>
            </a:pPr>
            <a:r>
              <a:rPr lang="en-US" altLang="en-US" sz="1000"/>
              <a:t>Red Hat Linux</a:t>
            </a:r>
          </a:p>
          <a:p>
            <a:pPr eaLnBrk="1" hangingPunct="1">
              <a:spcBef>
                <a:spcPct val="0"/>
              </a:spcBef>
              <a:buFontTx/>
              <a:buNone/>
            </a:pPr>
            <a:r>
              <a:rPr lang="en-US" altLang="en-US" sz="1000"/>
              <a:t>Redmond Linux</a:t>
            </a:r>
          </a:p>
          <a:p>
            <a:pPr eaLnBrk="1" hangingPunct="1">
              <a:spcBef>
                <a:spcPct val="0"/>
              </a:spcBef>
              <a:buFontTx/>
              <a:buNone/>
            </a:pPr>
            <a:r>
              <a:rPr lang="en-US" altLang="en-US" sz="1000"/>
              <a:t>Rock Linux</a:t>
            </a:r>
          </a:p>
          <a:p>
            <a:pPr eaLnBrk="1" hangingPunct="1">
              <a:spcBef>
                <a:spcPct val="0"/>
              </a:spcBef>
              <a:buFontTx/>
              <a:buNone/>
            </a:pPr>
            <a:r>
              <a:rPr lang="en-US" altLang="en-US" sz="1000"/>
              <a:t>RT-Linux</a:t>
            </a:r>
          </a:p>
          <a:p>
            <a:pPr eaLnBrk="1" hangingPunct="1">
              <a:spcBef>
                <a:spcPct val="0"/>
              </a:spcBef>
              <a:buFontTx/>
              <a:buNone/>
            </a:pPr>
            <a:r>
              <a:rPr lang="en-US" altLang="en-US" sz="1000"/>
              <a:t>Scrudge Ware</a:t>
            </a:r>
          </a:p>
          <a:p>
            <a:pPr eaLnBrk="1" hangingPunct="1">
              <a:spcBef>
                <a:spcPct val="0"/>
              </a:spcBef>
              <a:buFontTx/>
              <a:buNone/>
            </a:pPr>
            <a:r>
              <a:rPr lang="en-US" altLang="en-US" sz="1000"/>
              <a:t>Secure Linux</a:t>
            </a:r>
          </a:p>
          <a:p>
            <a:pPr eaLnBrk="1" hangingPunct="1">
              <a:spcBef>
                <a:spcPct val="0"/>
              </a:spcBef>
              <a:buFontTx/>
              <a:buNone/>
            </a:pPr>
            <a:r>
              <a:rPr lang="en-US" altLang="en-US" sz="1000"/>
              <a:t>Skygate Linux</a:t>
            </a:r>
          </a:p>
          <a:p>
            <a:pPr eaLnBrk="1" hangingPunct="1">
              <a:spcBef>
                <a:spcPct val="0"/>
              </a:spcBef>
              <a:buFontTx/>
              <a:buNone/>
            </a:pPr>
            <a:r>
              <a:rPr lang="en-US" altLang="en-US" sz="1000"/>
              <a:t>Slacknet Linux</a:t>
            </a:r>
          </a:p>
          <a:p>
            <a:pPr eaLnBrk="1" hangingPunct="1">
              <a:spcBef>
                <a:spcPct val="0"/>
              </a:spcBef>
              <a:buFontTx/>
              <a:buNone/>
            </a:pPr>
            <a:r>
              <a:rPr lang="en-US" altLang="en-US" sz="1000"/>
              <a:t>Slackware</a:t>
            </a:r>
          </a:p>
          <a:p>
            <a:pPr eaLnBrk="1" hangingPunct="1">
              <a:spcBef>
                <a:spcPct val="0"/>
              </a:spcBef>
              <a:buFontTx/>
              <a:buNone/>
            </a:pPr>
            <a:r>
              <a:rPr lang="en-US" altLang="en-US" sz="1000"/>
              <a:t>Slinux</a:t>
            </a:r>
          </a:p>
          <a:p>
            <a:pPr eaLnBrk="1" hangingPunct="1">
              <a:spcBef>
                <a:spcPct val="0"/>
              </a:spcBef>
              <a:buFontTx/>
              <a:buNone/>
            </a:pPr>
            <a:r>
              <a:rPr lang="en-US" altLang="en-US" sz="1000"/>
              <a:t>SOT Linux</a:t>
            </a:r>
          </a:p>
          <a:p>
            <a:pPr eaLnBrk="1" hangingPunct="1">
              <a:spcBef>
                <a:spcPct val="0"/>
              </a:spcBef>
              <a:buFontTx/>
              <a:buNone/>
            </a:pPr>
            <a:r>
              <a:rPr lang="en-US" altLang="en-US" sz="1000"/>
              <a:t>Spiro</a:t>
            </a:r>
          </a:p>
          <a:p>
            <a:pPr eaLnBrk="1" hangingPunct="1">
              <a:spcBef>
                <a:spcPct val="0"/>
              </a:spcBef>
              <a:buFontTx/>
              <a:buNone/>
            </a:pPr>
            <a:r>
              <a:rPr lang="en-US" altLang="en-US" sz="1000"/>
              <a:t>Stampede Linux</a:t>
            </a:r>
          </a:p>
          <a:p>
            <a:pPr eaLnBrk="1" hangingPunct="1">
              <a:spcBef>
                <a:spcPct val="0"/>
              </a:spcBef>
              <a:buFontTx/>
              <a:buNone/>
            </a:pPr>
            <a:r>
              <a:rPr lang="en-US" altLang="en-US" sz="1000"/>
              <a:t>Storm Linux</a:t>
            </a:r>
          </a:p>
          <a:p>
            <a:pPr eaLnBrk="1" hangingPunct="1">
              <a:spcBef>
                <a:spcPct val="0"/>
              </a:spcBef>
              <a:buFontTx/>
              <a:buNone/>
            </a:pPr>
            <a:r>
              <a:rPr lang="en-US" altLang="en-US" sz="1000"/>
              <a:t>S.u.SE</a:t>
            </a:r>
          </a:p>
          <a:p>
            <a:pPr eaLnBrk="1" hangingPunct="1">
              <a:spcBef>
                <a:spcPct val="0"/>
              </a:spcBef>
              <a:buFontTx/>
              <a:buNone/>
            </a:pPr>
            <a:r>
              <a:rPr lang="en-US" altLang="en-US" sz="1000"/>
              <a:t>Thin Linux</a:t>
            </a:r>
          </a:p>
          <a:p>
            <a:pPr eaLnBrk="1" hangingPunct="1">
              <a:spcBef>
                <a:spcPct val="0"/>
              </a:spcBef>
              <a:buFontTx/>
              <a:buNone/>
            </a:pPr>
            <a:r>
              <a:rPr lang="en-US" altLang="en-US" sz="1000"/>
              <a:t>TINY Linux</a:t>
            </a:r>
          </a:p>
          <a:p>
            <a:pPr eaLnBrk="1" hangingPunct="1">
              <a:spcBef>
                <a:spcPct val="0"/>
              </a:spcBef>
              <a:buFontTx/>
              <a:buNone/>
            </a:pPr>
            <a:r>
              <a:rPr lang="en-US" altLang="en-US" sz="1000"/>
              <a:t>Trinux</a:t>
            </a:r>
          </a:p>
          <a:p>
            <a:pPr eaLnBrk="1" hangingPunct="1">
              <a:spcBef>
                <a:spcPct val="0"/>
              </a:spcBef>
              <a:buFontTx/>
              <a:buNone/>
            </a:pPr>
            <a:r>
              <a:rPr lang="en-US" altLang="en-US" sz="1000"/>
              <a:t>Trustix Secure Linux</a:t>
            </a:r>
          </a:p>
          <a:p>
            <a:pPr eaLnBrk="1" hangingPunct="1">
              <a:spcBef>
                <a:spcPct val="0"/>
              </a:spcBef>
              <a:buFontTx/>
              <a:buNone/>
            </a:pPr>
            <a:r>
              <a:rPr lang="en-US" altLang="en-US" sz="1000"/>
              <a:t>TurboLinux</a:t>
            </a:r>
          </a:p>
          <a:p>
            <a:pPr eaLnBrk="1" hangingPunct="1">
              <a:spcBef>
                <a:spcPct val="0"/>
              </a:spcBef>
              <a:buFontTx/>
              <a:buNone/>
            </a:pPr>
            <a:r>
              <a:rPr lang="en-US" altLang="en-US" sz="1000"/>
              <a:t>Turquaz</a:t>
            </a:r>
          </a:p>
          <a:p>
            <a:pPr eaLnBrk="1" hangingPunct="1">
              <a:spcBef>
                <a:spcPct val="0"/>
              </a:spcBef>
              <a:buFontTx/>
              <a:buNone/>
            </a:pPr>
            <a:r>
              <a:rPr lang="en-US" altLang="en-US" sz="1000"/>
              <a:t>UltraPenguin</a:t>
            </a:r>
          </a:p>
          <a:p>
            <a:pPr eaLnBrk="1" hangingPunct="1">
              <a:spcBef>
                <a:spcPct val="0"/>
              </a:spcBef>
              <a:buFontTx/>
              <a:buNone/>
            </a:pPr>
            <a:r>
              <a:rPr lang="en-US" altLang="en-US" sz="1000"/>
              <a:t>Ute-Linux</a:t>
            </a:r>
          </a:p>
          <a:p>
            <a:pPr eaLnBrk="1" hangingPunct="1">
              <a:spcBef>
                <a:spcPct val="0"/>
              </a:spcBef>
              <a:buFontTx/>
              <a:buNone/>
            </a:pPr>
            <a:r>
              <a:rPr lang="en-US" altLang="en-US" sz="1000"/>
              <a:t>VA-enhanced RedHat Linux</a:t>
            </a:r>
          </a:p>
          <a:p>
            <a:pPr eaLnBrk="1" hangingPunct="1">
              <a:spcBef>
                <a:spcPct val="0"/>
              </a:spcBef>
              <a:buFontTx/>
              <a:buNone/>
            </a:pPr>
            <a:r>
              <a:rPr lang="en-US" altLang="en-US" sz="1000"/>
              <a:t>VectorLinux</a:t>
            </a:r>
          </a:p>
          <a:p>
            <a:pPr eaLnBrk="1" hangingPunct="1">
              <a:spcBef>
                <a:spcPct val="0"/>
              </a:spcBef>
              <a:buFontTx/>
              <a:buNone/>
            </a:pPr>
            <a:r>
              <a:rPr lang="en-US" altLang="en-US" sz="1000"/>
              <a:t>Vedova Linux</a:t>
            </a:r>
          </a:p>
        </p:txBody>
      </p:sp>
      <p:sp>
        <p:nvSpPr>
          <p:cNvPr id="7174" name="Text Box 7"/>
          <p:cNvSpPr txBox="1">
            <a:spLocks noChangeArrowheads="1"/>
          </p:cNvSpPr>
          <p:nvPr/>
        </p:nvSpPr>
        <p:spPr bwMode="auto">
          <a:xfrm>
            <a:off x="8083551" y="754064"/>
            <a:ext cx="1420813"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Vine Linux</a:t>
            </a:r>
          </a:p>
          <a:p>
            <a:pPr eaLnBrk="1" hangingPunct="1">
              <a:spcBef>
                <a:spcPct val="0"/>
              </a:spcBef>
              <a:buFontTx/>
              <a:buNone/>
            </a:pPr>
            <a:r>
              <a:rPr lang="en-US" altLang="en-US" sz="1000"/>
              <a:t>White Dwarf Linux</a:t>
            </a:r>
          </a:p>
          <a:p>
            <a:pPr eaLnBrk="1" hangingPunct="1">
              <a:spcBef>
                <a:spcPct val="0"/>
              </a:spcBef>
              <a:buFontTx/>
              <a:buNone/>
            </a:pPr>
            <a:r>
              <a:rPr lang="en-US" altLang="en-US" sz="1000"/>
              <a:t>Whole Linux</a:t>
            </a:r>
          </a:p>
          <a:p>
            <a:pPr eaLnBrk="1" hangingPunct="1">
              <a:spcBef>
                <a:spcPct val="0"/>
              </a:spcBef>
              <a:buFontTx/>
              <a:buNone/>
            </a:pPr>
            <a:r>
              <a:rPr lang="en-US" altLang="en-US" sz="1000"/>
              <a:t>WinLinux 2000</a:t>
            </a:r>
          </a:p>
          <a:p>
            <a:pPr eaLnBrk="1" hangingPunct="1">
              <a:spcBef>
                <a:spcPct val="0"/>
              </a:spcBef>
              <a:buFontTx/>
              <a:buNone/>
            </a:pPr>
            <a:r>
              <a:rPr lang="en-US" altLang="en-US" sz="1000"/>
              <a:t>WorkGroup Solutions </a:t>
            </a:r>
          </a:p>
          <a:p>
            <a:pPr eaLnBrk="1" hangingPunct="1">
              <a:spcBef>
                <a:spcPct val="0"/>
              </a:spcBef>
              <a:buFontTx/>
              <a:buNone/>
            </a:pPr>
            <a:r>
              <a:rPr lang="en-US" altLang="en-US" sz="1000"/>
              <a:t>   Linux Pro Plus</a:t>
            </a:r>
          </a:p>
          <a:p>
            <a:pPr eaLnBrk="1" hangingPunct="1">
              <a:spcBef>
                <a:spcPct val="0"/>
              </a:spcBef>
              <a:buFontTx/>
              <a:buNone/>
            </a:pPr>
            <a:r>
              <a:rPr lang="en-US" altLang="en-US" sz="1000"/>
              <a:t>Xdenu</a:t>
            </a:r>
          </a:p>
          <a:p>
            <a:pPr eaLnBrk="1" hangingPunct="1">
              <a:spcBef>
                <a:spcPct val="0"/>
              </a:spcBef>
              <a:buFontTx/>
              <a:buNone/>
            </a:pPr>
            <a:r>
              <a:rPr lang="en-US" altLang="en-US" sz="1000"/>
              <a:t>Xpresso Linux 2000</a:t>
            </a:r>
          </a:p>
          <a:p>
            <a:pPr eaLnBrk="1" hangingPunct="1">
              <a:spcBef>
                <a:spcPct val="0"/>
              </a:spcBef>
              <a:buFontTx/>
              <a:buNone/>
            </a:pPr>
            <a:r>
              <a:rPr lang="en-US" altLang="en-US" sz="1000"/>
              <a:t>XTeam Linux</a:t>
            </a:r>
          </a:p>
          <a:p>
            <a:pPr eaLnBrk="1" hangingPunct="1">
              <a:spcBef>
                <a:spcPct val="0"/>
              </a:spcBef>
              <a:buFontTx/>
              <a:buNone/>
            </a:pPr>
            <a:r>
              <a:rPr lang="en-US" altLang="en-US" sz="1000"/>
              <a:t>Yellow Dog Linux</a:t>
            </a:r>
          </a:p>
          <a:p>
            <a:pPr eaLnBrk="1" hangingPunct="1">
              <a:spcBef>
                <a:spcPct val="0"/>
              </a:spcBef>
              <a:buFontTx/>
              <a:buNone/>
            </a:pPr>
            <a:r>
              <a:rPr lang="en-US" altLang="en-US" sz="1000"/>
              <a:t>Yggdrasil Linux</a:t>
            </a:r>
          </a:p>
          <a:p>
            <a:pPr eaLnBrk="1" hangingPunct="1">
              <a:spcBef>
                <a:spcPct val="0"/>
              </a:spcBef>
              <a:buFontTx/>
              <a:buNone/>
            </a:pPr>
            <a:r>
              <a:rPr lang="en-US" altLang="en-US" sz="1000"/>
              <a:t>ZiiF Linux</a:t>
            </a:r>
          </a:p>
          <a:p>
            <a:pPr eaLnBrk="1" hangingPunct="1">
              <a:spcBef>
                <a:spcPct val="0"/>
              </a:spcBef>
              <a:buFontTx/>
              <a:buNone/>
            </a:pPr>
            <a:r>
              <a:rPr lang="en-US" altLang="en-US" sz="1000"/>
              <a:t>ZipHam</a:t>
            </a:r>
          </a:p>
          <a:p>
            <a:pPr eaLnBrk="1" hangingPunct="1">
              <a:spcBef>
                <a:spcPct val="0"/>
              </a:spcBef>
              <a:buFontTx/>
              <a:buNone/>
            </a:pPr>
            <a:r>
              <a:rPr lang="en-US" altLang="en-US" sz="1000"/>
              <a:t>ZipSlack</a:t>
            </a:r>
          </a:p>
        </p:txBody>
      </p:sp>
    </p:spTree>
    <p:extLst>
      <p:ext uri="{BB962C8B-B14F-4D97-AF65-F5344CB8AC3E}">
        <p14:creationId xmlns:p14="http://schemas.microsoft.com/office/powerpoint/2010/main" val="554283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4321-6DE5-4D29-BD2D-47CED66D8A47}"/>
              </a:ext>
            </a:extLst>
          </p:cNvPr>
          <p:cNvSpPr>
            <a:spLocks noGrp="1"/>
          </p:cNvSpPr>
          <p:nvPr>
            <p:ph type="title"/>
          </p:nvPr>
        </p:nvSpPr>
        <p:spPr/>
        <p:txBody>
          <a:bodyPr/>
          <a:lstStyle/>
          <a:p>
            <a:r>
              <a:rPr lang="en-CA" dirty="0"/>
              <a:t>The OS</a:t>
            </a:r>
          </a:p>
        </p:txBody>
      </p:sp>
      <p:sp>
        <p:nvSpPr>
          <p:cNvPr id="3" name="Content Placeholder 2">
            <a:extLst>
              <a:ext uri="{FF2B5EF4-FFF2-40B4-BE49-F238E27FC236}">
                <a16:creationId xmlns:a16="http://schemas.microsoft.com/office/drawing/2014/main" id="{50FF37D2-34DD-427A-957C-76331547C624}"/>
              </a:ext>
            </a:extLst>
          </p:cNvPr>
          <p:cNvSpPr>
            <a:spLocks noGrp="1"/>
          </p:cNvSpPr>
          <p:nvPr>
            <p:ph idx="1"/>
          </p:nvPr>
        </p:nvSpPr>
        <p:spPr/>
        <p:txBody>
          <a:bodyPr/>
          <a:lstStyle/>
          <a:p>
            <a:r>
              <a:rPr lang="en-CA" dirty="0"/>
              <a:t>The OS manages the hardware for and with the user</a:t>
            </a:r>
          </a:p>
          <a:p>
            <a:endParaRPr lang="en-CA" dirty="0"/>
          </a:p>
          <a:p>
            <a:endParaRPr lang="en-CA" dirty="0"/>
          </a:p>
        </p:txBody>
      </p:sp>
    </p:spTree>
    <p:extLst>
      <p:ext uri="{BB962C8B-B14F-4D97-AF65-F5344CB8AC3E}">
        <p14:creationId xmlns:p14="http://schemas.microsoft.com/office/powerpoint/2010/main" val="2826126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CB84-C95E-4563-BEF9-3DB673A6750B}"/>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E2ABB85-AAE9-4FC8-BEF7-9E04A4B308F9}"/>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6BE3BCAA-97EC-48CA-9AB9-392E96B04B8D}"/>
              </a:ext>
            </a:extLst>
          </p:cNvPr>
          <p:cNvPicPr>
            <a:picLocks noChangeAspect="1"/>
          </p:cNvPicPr>
          <p:nvPr/>
        </p:nvPicPr>
        <p:blipFill>
          <a:blip r:embed="rId2"/>
          <a:stretch>
            <a:fillRect/>
          </a:stretch>
        </p:blipFill>
        <p:spPr>
          <a:xfrm>
            <a:off x="1499881" y="0"/>
            <a:ext cx="9192237" cy="6858000"/>
          </a:xfrm>
          <a:prstGeom prst="rect">
            <a:avLst/>
          </a:prstGeom>
        </p:spPr>
      </p:pic>
    </p:spTree>
    <p:extLst>
      <p:ext uri="{BB962C8B-B14F-4D97-AF65-F5344CB8AC3E}">
        <p14:creationId xmlns:p14="http://schemas.microsoft.com/office/powerpoint/2010/main" val="260596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descr="t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76200"/>
            <a:ext cx="8613775"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949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EE6D-47DD-4720-90B8-9F0066E1637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D78BBED-E837-4E45-871B-E2C98EB39575}"/>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B7509D8F-13BB-48F3-87E7-535343743F3E}"/>
              </a:ext>
            </a:extLst>
          </p:cNvPr>
          <p:cNvPicPr>
            <a:picLocks noChangeAspect="1"/>
          </p:cNvPicPr>
          <p:nvPr/>
        </p:nvPicPr>
        <p:blipFill>
          <a:blip r:embed="rId2"/>
          <a:stretch>
            <a:fillRect/>
          </a:stretch>
        </p:blipFill>
        <p:spPr>
          <a:xfrm>
            <a:off x="1521914" y="0"/>
            <a:ext cx="9148172" cy="6858000"/>
          </a:xfrm>
          <a:prstGeom prst="rect">
            <a:avLst/>
          </a:prstGeom>
        </p:spPr>
      </p:pic>
    </p:spTree>
    <p:extLst>
      <p:ext uri="{BB962C8B-B14F-4D97-AF65-F5344CB8AC3E}">
        <p14:creationId xmlns:p14="http://schemas.microsoft.com/office/powerpoint/2010/main" val="1274623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4966-73E9-42EB-9716-1AE0975C400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ECC8702-FDD2-49CD-A938-178F28871E9E}"/>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095FA558-AEB6-46F6-B7A6-940AA590D458}"/>
              </a:ext>
            </a:extLst>
          </p:cNvPr>
          <p:cNvPicPr>
            <a:picLocks noChangeAspect="1"/>
          </p:cNvPicPr>
          <p:nvPr/>
        </p:nvPicPr>
        <p:blipFill>
          <a:blip r:embed="rId2"/>
          <a:stretch>
            <a:fillRect/>
          </a:stretch>
        </p:blipFill>
        <p:spPr>
          <a:xfrm>
            <a:off x="1555979" y="0"/>
            <a:ext cx="9080042" cy="6858000"/>
          </a:xfrm>
          <a:prstGeom prst="rect">
            <a:avLst/>
          </a:prstGeom>
        </p:spPr>
      </p:pic>
    </p:spTree>
    <p:extLst>
      <p:ext uri="{BB962C8B-B14F-4D97-AF65-F5344CB8AC3E}">
        <p14:creationId xmlns:p14="http://schemas.microsoft.com/office/powerpoint/2010/main" val="365705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Benchmarking</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58917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en-US">
                <a:ea typeface="MS PGothic" charset="-128"/>
              </a:rPr>
              <a:t>Benchmarking</a:t>
            </a:r>
          </a:p>
        </p:txBody>
      </p:sp>
      <p:sp>
        <p:nvSpPr>
          <p:cNvPr id="26626" name="Content Placeholder 2"/>
          <p:cNvSpPr>
            <a:spLocks noGrp="1"/>
          </p:cNvSpPr>
          <p:nvPr>
            <p:ph idx="1"/>
          </p:nvPr>
        </p:nvSpPr>
        <p:spPr/>
        <p:txBody>
          <a:bodyPr>
            <a:normAutofit fontScale="85000" lnSpcReduction="20000"/>
          </a:bodyPr>
          <a:lstStyle/>
          <a:p>
            <a:r>
              <a:rPr lang="en-US" altLang="en-US" i="1">
                <a:ea typeface="MS PGothic" charset="-128"/>
              </a:rPr>
              <a:t>Benchmarking </a:t>
            </a:r>
            <a:r>
              <a:rPr lang="en-US" altLang="en-US">
                <a:ea typeface="MS PGothic" charset="-128"/>
              </a:rPr>
              <a:t>is a way to empirically measure the performance of a supercomputer.</a:t>
            </a:r>
          </a:p>
          <a:p>
            <a:r>
              <a:rPr lang="en-US" altLang="en-US" dirty="0">
                <a:ea typeface="MS PGothic" charset="-128"/>
              </a:rPr>
              <a:t>A </a:t>
            </a:r>
            <a:r>
              <a:rPr lang="en-US" altLang="en-US" i="1" dirty="0">
                <a:ea typeface="MS PGothic" charset="-128"/>
              </a:rPr>
              <a:t>benchmark</a:t>
            </a:r>
            <a:r>
              <a:rPr lang="en-US" altLang="en-US" dirty="0">
                <a:ea typeface="MS PGothic" charset="-128"/>
              </a:rPr>
              <a:t> provides some standardized type of workload that may vary in size or input data set. </a:t>
            </a:r>
          </a:p>
          <a:p>
            <a:r>
              <a:rPr lang="en-US" altLang="en-US" dirty="0">
                <a:ea typeface="MS PGothic" charset="-128"/>
              </a:rPr>
              <a:t>Benchmarks provide as output a performance metric that can be used for comparing the performance between different supercomputers based on that benchmark’s specific workload.</a:t>
            </a:r>
          </a:p>
          <a:p>
            <a:r>
              <a:rPr lang="en-US" altLang="en-US" dirty="0">
                <a:ea typeface="MS PGothic" charset="-128"/>
              </a:rPr>
              <a:t>Some example performance metrics:  floating point operations per second (Flops), traversed edges per second (</a:t>
            </a:r>
            <a:r>
              <a:rPr lang="en-US" altLang="en-US" dirty="0" err="1">
                <a:ea typeface="MS PGothic" charset="-128"/>
              </a:rPr>
              <a:t>Teps</a:t>
            </a:r>
            <a:r>
              <a:rPr lang="en-US" altLang="en-US" dirty="0">
                <a:ea typeface="MS PGothic" charset="-128"/>
              </a:rPr>
              <a:t>), Giga updates per second (Gups), degrees of freedom per second (</a:t>
            </a:r>
            <a:r>
              <a:rPr lang="en-US" altLang="en-US" dirty="0" err="1">
                <a:ea typeface="MS PGothic" charset="-128"/>
              </a:rPr>
              <a:t>Dofs</a:t>
            </a:r>
            <a:r>
              <a:rPr lang="en-US" altLang="en-US" dirty="0">
                <a:ea typeface="MS PGothic" charset="-128"/>
              </a:rPr>
              <a:t>).</a:t>
            </a:r>
          </a:p>
          <a:p>
            <a:r>
              <a:rPr lang="en-US" altLang="en-US" dirty="0">
                <a:ea typeface="MS PGothic" charset="-128"/>
              </a:rPr>
              <a:t>Computational benchmark workloads come in two types:  synthetic, where workloads are designed and created to impose a load on a specific component in the system; and application, where the workload is derived from a real-world application.</a:t>
            </a:r>
          </a:p>
          <a:p>
            <a:endParaRPr lang="en-US" altLang="en-US" dirty="0">
              <a:ea typeface="MS PGothic" charset="-128"/>
            </a:endParaRPr>
          </a:p>
        </p:txBody>
      </p:sp>
    </p:spTree>
    <p:extLst>
      <p:ext uri="{BB962C8B-B14F-4D97-AF65-F5344CB8AC3E}">
        <p14:creationId xmlns:p14="http://schemas.microsoft.com/office/powerpoint/2010/main" val="1404422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a:ea typeface="MS PGothic" charset="-128"/>
              </a:rPr>
              <a:t>Historical Benchmarking Efforts</a:t>
            </a:r>
          </a:p>
        </p:txBody>
      </p:sp>
      <p:sp>
        <p:nvSpPr>
          <p:cNvPr id="27650" name="Content Placeholder 2"/>
          <p:cNvSpPr>
            <a:spLocks noGrp="1"/>
          </p:cNvSpPr>
          <p:nvPr>
            <p:ph idx="1"/>
          </p:nvPr>
        </p:nvSpPr>
        <p:spPr/>
        <p:txBody>
          <a:bodyPr>
            <a:normAutofit/>
          </a:bodyPr>
          <a:lstStyle/>
          <a:p>
            <a:r>
              <a:rPr lang="en-US" altLang="en-US">
                <a:ea typeface="MS PGothic" charset="-128"/>
              </a:rPr>
              <a:t>Whetstone benchmark named after the Whetstone village in Leicestershire England </a:t>
            </a:r>
          </a:p>
          <a:p>
            <a:r>
              <a:rPr lang="en-US" altLang="en-US">
                <a:ea typeface="MS PGothic" charset="-128"/>
              </a:rPr>
              <a:t>This benchmark, first released in 1972, consisted of multiple programs that created synthetic workloads for evaluating Kilo Whetstone Instructions per second. </a:t>
            </a:r>
          </a:p>
          <a:p>
            <a:r>
              <a:rPr lang="en-US" altLang="en-US">
                <a:ea typeface="MS PGothic" charset="-128"/>
              </a:rPr>
              <a:t>Benchmark is floating point intensive.</a:t>
            </a:r>
          </a:p>
          <a:p>
            <a:r>
              <a:rPr lang="en-US" altLang="en-US">
                <a:ea typeface="MS PGothic" charset="-128"/>
              </a:rPr>
              <a:t>In 1980 it was updated to report floating point operations per second.</a:t>
            </a:r>
          </a:p>
          <a:p>
            <a:r>
              <a:rPr lang="en-US" altLang="en-US">
                <a:ea typeface="MS PGothic" charset="-128"/>
              </a:rPr>
              <a:t>Can still be downloaded:  www.netlib.org/benchmark</a:t>
            </a:r>
          </a:p>
        </p:txBody>
      </p:sp>
    </p:spTree>
    <p:extLst>
      <p:ext uri="{BB962C8B-B14F-4D97-AF65-F5344CB8AC3E}">
        <p14:creationId xmlns:p14="http://schemas.microsoft.com/office/powerpoint/2010/main" val="1143285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a:ea typeface="MS PGothic" charset="-128"/>
              </a:rPr>
              <a:t>Historical Benchmarking Efforts</a:t>
            </a:r>
          </a:p>
        </p:txBody>
      </p:sp>
      <p:sp>
        <p:nvSpPr>
          <p:cNvPr id="28674" name="Content Placeholder 2"/>
          <p:cNvSpPr>
            <a:spLocks noGrp="1"/>
          </p:cNvSpPr>
          <p:nvPr>
            <p:ph idx="1"/>
          </p:nvPr>
        </p:nvSpPr>
        <p:spPr/>
        <p:txBody>
          <a:bodyPr>
            <a:normAutofit/>
          </a:bodyPr>
          <a:lstStyle/>
          <a:p>
            <a:r>
              <a:rPr lang="en-US" altLang="en-US">
                <a:ea typeface="MS PGothic" charset="-128"/>
              </a:rPr>
              <a:t>Dhrystone -- a benchmark with a standardized synthetic computing workload for measuring integer performance.  </a:t>
            </a:r>
          </a:p>
          <a:p>
            <a:r>
              <a:rPr lang="en-US" altLang="en-US">
                <a:ea typeface="MS PGothic" charset="-128"/>
              </a:rPr>
              <a:t>Name reflects its function as the integer counterpart to Whetstone.</a:t>
            </a:r>
          </a:p>
          <a:p>
            <a:r>
              <a:rPr lang="en-US" altLang="en-US">
                <a:ea typeface="MS PGothic" charset="-128"/>
              </a:rPr>
              <a:t>This benchmark, like Whetstone, would become an industry standard.</a:t>
            </a:r>
          </a:p>
          <a:p>
            <a:r>
              <a:rPr lang="en-US" altLang="en-US">
                <a:ea typeface="MS PGothic" charset="-128"/>
              </a:rPr>
              <a:t>Superseded by the SPECint suite.</a:t>
            </a:r>
          </a:p>
          <a:p>
            <a:r>
              <a:rPr lang="en-US" altLang="en-US">
                <a:ea typeface="MS PGothic" charset="-128"/>
              </a:rPr>
              <a:t>Still downloadable:  www.netlib.org/benchmark</a:t>
            </a:r>
          </a:p>
          <a:p>
            <a:endParaRPr lang="en-US" altLang="en-US">
              <a:ea typeface="MS PGothic" charset="-128"/>
            </a:endParaRPr>
          </a:p>
        </p:txBody>
      </p:sp>
    </p:spTree>
    <p:extLst>
      <p:ext uri="{BB962C8B-B14F-4D97-AF65-F5344CB8AC3E}">
        <p14:creationId xmlns:p14="http://schemas.microsoft.com/office/powerpoint/2010/main" val="1669545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a:ea typeface="MS PGothic" charset="-128"/>
              </a:rPr>
              <a:t>LINPACK</a:t>
            </a:r>
          </a:p>
        </p:txBody>
      </p:sp>
      <p:sp>
        <p:nvSpPr>
          <p:cNvPr id="3" name="Content Placeholder 2"/>
          <p:cNvSpPr>
            <a:spLocks noGrp="1"/>
          </p:cNvSpPr>
          <p:nvPr>
            <p:ph idx="1"/>
          </p:nvPr>
        </p:nvSpPr>
        <p:spPr/>
        <p:txBody>
          <a:bodyPr>
            <a:normAutofit fontScale="92500"/>
          </a:bodyPr>
          <a:lstStyle/>
          <a:p>
            <a:pPr>
              <a:defRPr/>
            </a:pPr>
            <a:r>
              <a:rPr lang="en-US" dirty="0"/>
              <a:t>The genesis of one of the most widely used benchmarks in supercomputing is the </a:t>
            </a:r>
            <a:r>
              <a:rPr lang="en-US" dirty="0" err="1"/>
              <a:t>Linpack</a:t>
            </a:r>
            <a:r>
              <a:rPr lang="en-US" dirty="0"/>
              <a:t> benchmark introduced by Jack </a:t>
            </a:r>
            <a:r>
              <a:rPr lang="en-US" dirty="0" err="1"/>
              <a:t>Dongarra</a:t>
            </a:r>
            <a:r>
              <a:rPr lang="en-US" dirty="0"/>
              <a:t> in 1979 and based on the </a:t>
            </a:r>
            <a:r>
              <a:rPr lang="en-US" dirty="0" err="1"/>
              <a:t>Linpack</a:t>
            </a:r>
            <a:r>
              <a:rPr lang="en-US" dirty="0"/>
              <a:t> linear algebra package developed by Jack </a:t>
            </a:r>
            <a:r>
              <a:rPr lang="en-US" dirty="0" err="1"/>
              <a:t>Dongarra</a:t>
            </a:r>
            <a:r>
              <a:rPr lang="en-US" dirty="0"/>
              <a:t>, Jim Bunch, Cleve </a:t>
            </a:r>
            <a:r>
              <a:rPr lang="en-US" dirty="0" err="1"/>
              <a:t>Moler</a:t>
            </a:r>
            <a:r>
              <a:rPr lang="en-US" dirty="0"/>
              <a:t>, and Gilbert Stewart .</a:t>
            </a:r>
          </a:p>
          <a:p>
            <a:pPr>
              <a:defRPr/>
            </a:pPr>
            <a:r>
              <a:rPr lang="en-US" dirty="0"/>
              <a:t>The </a:t>
            </a:r>
            <a:r>
              <a:rPr lang="en-US" dirty="0" err="1"/>
              <a:t>Linpack</a:t>
            </a:r>
            <a:r>
              <a:rPr lang="en-US" dirty="0"/>
              <a:t> linear algebra package has been superseded by LAPACK but the </a:t>
            </a:r>
            <a:r>
              <a:rPr lang="en-US" dirty="0" err="1"/>
              <a:t>Linpack</a:t>
            </a:r>
            <a:r>
              <a:rPr lang="en-US" dirty="0"/>
              <a:t> benchmark is going strong.</a:t>
            </a:r>
          </a:p>
          <a:p>
            <a:pPr>
              <a:defRPr/>
            </a:pPr>
            <a:r>
              <a:rPr lang="en-US" dirty="0"/>
              <a:t>The </a:t>
            </a:r>
            <a:r>
              <a:rPr lang="en-US" dirty="0" err="1"/>
              <a:t>Linpack</a:t>
            </a:r>
            <a:r>
              <a:rPr lang="en-US" dirty="0"/>
              <a:t> benchmark employs a workload that solves a dense system of linear equations.  That is, it solves for </a:t>
            </a:r>
            <a:r>
              <a:rPr lang="en-US" i="1" dirty="0"/>
              <a:t>x</a:t>
            </a:r>
            <a:r>
              <a:rPr lang="en-US" dirty="0"/>
              <a:t> in</a:t>
            </a:r>
            <a:r>
              <a:rPr lang="en-US" i="1" dirty="0"/>
              <a:t>				Ax=b</a:t>
            </a:r>
            <a:endParaRPr lang="en-US" dirty="0"/>
          </a:p>
          <a:p>
            <a:pPr marL="0" indent="0">
              <a:buNone/>
              <a:defRPr/>
            </a:pPr>
            <a:r>
              <a:rPr lang="en-US" dirty="0"/>
              <a:t>     where </a:t>
            </a:r>
            <a:r>
              <a:rPr lang="en-US" i="1" dirty="0"/>
              <a:t>b</a:t>
            </a:r>
            <a:r>
              <a:rPr lang="en-US" dirty="0"/>
              <a:t>  and </a:t>
            </a:r>
            <a:r>
              <a:rPr lang="en-US" i="1" dirty="0"/>
              <a:t>x</a:t>
            </a:r>
            <a:r>
              <a:rPr lang="en-US" dirty="0"/>
              <a:t> are vectors of length n and </a:t>
            </a:r>
            <a:r>
              <a:rPr lang="en-US" i="1" dirty="0"/>
              <a:t>A</a:t>
            </a:r>
            <a:r>
              <a:rPr lang="en-US" dirty="0"/>
              <a:t> is an n x n matrix with   very few or no zero elements. </a:t>
            </a:r>
          </a:p>
        </p:txBody>
      </p:sp>
    </p:spTree>
    <p:extLst>
      <p:ext uri="{BB962C8B-B14F-4D97-AF65-F5344CB8AC3E}">
        <p14:creationId xmlns:p14="http://schemas.microsoft.com/office/powerpoint/2010/main" val="1021987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en-US">
                <a:ea typeface="MS PGothic" charset="-128"/>
              </a:rPr>
              <a:t>LINPACK</a:t>
            </a:r>
          </a:p>
        </p:txBody>
      </p:sp>
      <p:sp>
        <p:nvSpPr>
          <p:cNvPr id="3" name="Content Placeholder 2"/>
          <p:cNvSpPr>
            <a:spLocks noGrp="1"/>
          </p:cNvSpPr>
          <p:nvPr>
            <p:ph idx="1"/>
          </p:nvPr>
        </p:nvSpPr>
        <p:spPr/>
        <p:txBody>
          <a:bodyPr>
            <a:normAutofit fontScale="92500" lnSpcReduction="20000"/>
          </a:bodyPr>
          <a:lstStyle/>
          <a:p>
            <a:pPr>
              <a:defRPr/>
            </a:pPr>
            <a:r>
              <a:rPr lang="en-US" dirty="0"/>
              <a:t>The original </a:t>
            </a:r>
            <a:r>
              <a:rPr lang="en-US" dirty="0" err="1"/>
              <a:t>Linpack</a:t>
            </a:r>
            <a:r>
              <a:rPr lang="en-US" dirty="0"/>
              <a:t> benchmark solved matrices with n=100 and was written for serial computation. </a:t>
            </a:r>
          </a:p>
          <a:p>
            <a:pPr>
              <a:defRPr/>
            </a:pPr>
            <a:r>
              <a:rPr lang="en-US" dirty="0"/>
              <a:t>No changes to the source code were allowed; only optimizations achieved through compiler flags were allowed. </a:t>
            </a:r>
          </a:p>
          <a:p>
            <a:pPr>
              <a:defRPr/>
            </a:pPr>
            <a:r>
              <a:rPr lang="en-US" dirty="0"/>
              <a:t>A second iteration of the benchmark used matrices with n=1000 and allowed user modifications to the factorization and solver portions of the code.  An accuracy bound on the final solution was also introduced. </a:t>
            </a:r>
          </a:p>
          <a:p>
            <a:pPr>
              <a:defRPr/>
            </a:pPr>
            <a:r>
              <a:rPr lang="en-US" dirty="0"/>
              <a:t>The third iteration of the benchmark, called the Highly Parallel Computing </a:t>
            </a:r>
            <a:r>
              <a:rPr lang="en-US" dirty="0" err="1"/>
              <a:t>Linpack</a:t>
            </a:r>
            <a:r>
              <a:rPr lang="en-US" dirty="0"/>
              <a:t> or HPL, allows variations in the both the problem size and software and will run on a distributed memory supercomputer. </a:t>
            </a:r>
          </a:p>
          <a:p>
            <a:pPr>
              <a:defRPr/>
            </a:pPr>
            <a:r>
              <a:rPr lang="en-US" dirty="0"/>
              <a:t>This version of the benchmark is used to generate the Top500 list that is frequently used to rank supercomputers throughout the world. </a:t>
            </a:r>
          </a:p>
          <a:p>
            <a:pPr marL="0" indent="0">
              <a:buNone/>
              <a:defRPr/>
            </a:pPr>
            <a:endParaRPr lang="en-US" dirty="0"/>
          </a:p>
        </p:txBody>
      </p:sp>
    </p:spTree>
    <p:extLst>
      <p:ext uri="{BB962C8B-B14F-4D97-AF65-F5344CB8AC3E}">
        <p14:creationId xmlns:p14="http://schemas.microsoft.com/office/powerpoint/2010/main" val="969838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1" name="Object 3"/>
          <p:cNvGraphicFramePr>
            <a:graphicFrameLocks noChangeAspect="1"/>
          </p:cNvGraphicFramePr>
          <p:nvPr>
            <p:extLst>
              <p:ext uri="{D42A27DB-BD31-4B8C-83A1-F6EECF244321}">
                <p14:modId xmlns:p14="http://schemas.microsoft.com/office/powerpoint/2010/main" val="2091699137"/>
              </p:ext>
            </p:extLst>
          </p:nvPr>
        </p:nvGraphicFramePr>
        <p:xfrm>
          <a:off x="3847122" y="179479"/>
          <a:ext cx="6273801" cy="6678521"/>
        </p:xfrm>
        <a:graphic>
          <a:graphicData uri="http://schemas.openxmlformats.org/presentationml/2006/ole">
            <mc:AlternateContent xmlns:mc="http://schemas.openxmlformats.org/markup-compatibility/2006">
              <mc:Choice xmlns:v="urn:schemas-microsoft-com:vml" Requires="v">
                <p:oleObj name="Document" r:id="rId2" imgW="6095776" imgH="7403827" progId="Word.Document.12">
                  <p:embed/>
                </p:oleObj>
              </mc:Choice>
              <mc:Fallback>
                <p:oleObj name="Document" r:id="rId2" imgW="6095776" imgH="7403827" progId="Word.Document.12">
                  <p:embed/>
                  <p:pic>
                    <p:nvPicPr>
                      <p:cNvPr id="512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7122" y="179479"/>
                        <a:ext cx="6273801" cy="6678521"/>
                      </a:xfrm>
                      <a:prstGeom prst="rect">
                        <a:avLst/>
                      </a:prstGeom>
                      <a:noFill/>
                      <a:ln>
                        <a:noFill/>
                      </a:ln>
                    </p:spPr>
                  </p:pic>
                </p:oleObj>
              </mc:Fallback>
            </mc:AlternateContent>
          </a:graphicData>
        </a:graphic>
      </p:graphicFrame>
      <p:sp>
        <p:nvSpPr>
          <p:cNvPr id="5122" name="TextBox 5"/>
          <p:cNvSpPr txBox="1">
            <a:spLocks noChangeArrowheads="1"/>
          </p:cNvSpPr>
          <p:nvPr/>
        </p:nvSpPr>
        <p:spPr bwMode="auto">
          <a:xfrm>
            <a:off x="418123" y="902677"/>
            <a:ext cx="34290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dirty="0"/>
              <a:t>Today there are a wide variety of general-purpose benchmarks used for evaluating the performance of supercomputers and supercomputing elements.  Many are motivated by specific classes of application workloads. </a:t>
            </a:r>
          </a:p>
        </p:txBody>
      </p:sp>
    </p:spTree>
    <p:extLst>
      <p:ext uri="{BB962C8B-B14F-4D97-AF65-F5344CB8AC3E}">
        <p14:creationId xmlns:p14="http://schemas.microsoft.com/office/powerpoint/2010/main" val="670587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5" name="Object 1"/>
          <p:cNvGraphicFramePr>
            <a:graphicFrameLocks noChangeAspect="1"/>
          </p:cNvGraphicFramePr>
          <p:nvPr/>
        </p:nvGraphicFramePr>
        <p:xfrm>
          <a:off x="3200400" y="2971800"/>
          <a:ext cx="6083300" cy="2946400"/>
        </p:xfrm>
        <a:graphic>
          <a:graphicData uri="http://schemas.openxmlformats.org/presentationml/2006/ole">
            <mc:AlternateContent xmlns:mc="http://schemas.openxmlformats.org/markup-compatibility/2006">
              <mc:Choice xmlns:v="urn:schemas-microsoft-com:vml" Requires="v">
                <p:oleObj name="Document" r:id="rId2" imgW="6083076" imgH="2946292" progId="Word.Document.12">
                  <p:embed/>
                </p:oleObj>
              </mc:Choice>
              <mc:Fallback>
                <p:oleObj name="Document" r:id="rId2" imgW="6083076" imgH="2946292" progId="Word.Document.12">
                  <p:embed/>
                  <p:pic>
                    <p:nvPicPr>
                      <p:cNvPr id="6145"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971800"/>
                        <a:ext cx="60833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6" name="Title 1"/>
          <p:cNvSpPr>
            <a:spLocks noGrp="1"/>
          </p:cNvSpPr>
          <p:nvPr>
            <p:ph type="title"/>
          </p:nvPr>
        </p:nvSpPr>
        <p:spPr>
          <a:xfrm>
            <a:off x="1752600" y="152400"/>
            <a:ext cx="8382000" cy="1143000"/>
          </a:xfrm>
        </p:spPr>
        <p:txBody>
          <a:bodyPr>
            <a:normAutofit fontScale="90000"/>
          </a:bodyPr>
          <a:lstStyle/>
          <a:p>
            <a:r>
              <a:rPr lang="en-US" altLang="en-US">
                <a:ea typeface="MS PGothic" charset="-128"/>
              </a:rPr>
              <a:t>Key properties of an HPC Benchmark</a:t>
            </a:r>
          </a:p>
        </p:txBody>
      </p:sp>
      <p:sp>
        <p:nvSpPr>
          <p:cNvPr id="6147" name="TextBox 5"/>
          <p:cNvSpPr txBox="1">
            <a:spLocks noChangeArrowheads="1"/>
          </p:cNvSpPr>
          <p:nvPr/>
        </p:nvSpPr>
        <p:spPr bwMode="auto">
          <a:xfrm>
            <a:off x="2133600" y="1371600"/>
            <a:ext cx="78790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buFont typeface="Arial" charset="0"/>
              <a:buChar char="•"/>
            </a:pPr>
            <a:r>
              <a:rPr lang="en-US" altLang="en-US" sz="1800" i="0"/>
              <a:t>Relevant and meaningful to the target application domain.</a:t>
            </a:r>
          </a:p>
          <a:p>
            <a:pPr>
              <a:buFont typeface="Arial" charset="0"/>
              <a:buChar char="•"/>
            </a:pPr>
            <a:r>
              <a:rPr lang="en-US" altLang="en-US" sz="1800" i="0"/>
              <a:t>Applicable to a broad spectrum of hardware architectures.</a:t>
            </a:r>
          </a:p>
          <a:p>
            <a:pPr>
              <a:buFont typeface="Arial" charset="0"/>
              <a:buChar char="•"/>
            </a:pPr>
            <a:r>
              <a:rPr lang="en-US" altLang="en-US" sz="1800" i="0"/>
              <a:t>Adopted both by users and vendors and enable comparative evaluation.</a:t>
            </a:r>
          </a:p>
        </p:txBody>
      </p:sp>
      <p:sp>
        <p:nvSpPr>
          <p:cNvPr id="6148" name="TextBox 6"/>
          <p:cNvSpPr txBox="1">
            <a:spLocks noChangeArrowheads="1"/>
          </p:cNvSpPr>
          <p:nvPr/>
        </p:nvSpPr>
        <p:spPr bwMode="auto">
          <a:xfrm>
            <a:off x="1828801" y="1066800"/>
            <a:ext cx="2417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A good benchmark is:</a:t>
            </a:r>
          </a:p>
        </p:txBody>
      </p:sp>
      <p:sp>
        <p:nvSpPr>
          <p:cNvPr id="6149" name="TextBox 7"/>
          <p:cNvSpPr txBox="1">
            <a:spLocks noChangeArrowheads="1"/>
          </p:cNvSpPr>
          <p:nvPr/>
        </p:nvSpPr>
        <p:spPr bwMode="auto">
          <a:xfrm>
            <a:off x="1676400" y="2286001"/>
            <a:ext cx="868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Good benchmarks also tend to be relatively short and use standard parallel programming API’s </a:t>
            </a:r>
          </a:p>
        </p:txBody>
      </p:sp>
    </p:spTree>
    <p:extLst>
      <p:ext uri="{BB962C8B-B14F-4D97-AF65-F5344CB8AC3E}">
        <p14:creationId xmlns:p14="http://schemas.microsoft.com/office/powerpoint/2010/main" val="561865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txBox="1">
            <a:spLocks/>
          </p:cNvSpPr>
          <p:nvPr/>
        </p:nvSpPr>
        <p:spPr bwMode="auto">
          <a:xfrm>
            <a:off x="2057400" y="304801"/>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r>
              <a:rPr lang="en-US" altLang="en-US" sz="3400" b="1">
                <a:solidFill>
                  <a:srgbClr val="B30838"/>
                </a:solidFill>
              </a:rPr>
              <a:t>Commodity Clusters vs </a:t>
            </a:r>
            <a:r>
              <a:rPr lang="ja-JP" altLang="en-US" sz="3400" b="1">
                <a:solidFill>
                  <a:srgbClr val="B30838"/>
                </a:solidFill>
              </a:rPr>
              <a:t>“</a:t>
            </a:r>
            <a:r>
              <a:rPr lang="en-US" altLang="ja-JP" sz="3400" b="1" u="sng">
                <a:solidFill>
                  <a:srgbClr val="B30838"/>
                </a:solidFill>
              </a:rPr>
              <a:t>Constellations</a:t>
            </a:r>
            <a:r>
              <a:rPr lang="ja-JP" altLang="en-US" sz="3400" b="1" u="sng">
                <a:solidFill>
                  <a:srgbClr val="B30838"/>
                </a:solidFill>
              </a:rPr>
              <a:t>”</a:t>
            </a:r>
            <a:endParaRPr lang="en-US" altLang="en-US" sz="3400" b="1">
              <a:solidFill>
                <a:srgbClr val="B30838"/>
              </a:solidFill>
            </a:endParaRPr>
          </a:p>
        </p:txBody>
      </p:sp>
      <p:grpSp>
        <p:nvGrpSpPr>
          <p:cNvPr id="7170" name="Group 3"/>
          <p:cNvGrpSpPr>
            <a:grpSpLocks/>
          </p:cNvGrpSpPr>
          <p:nvPr/>
        </p:nvGrpSpPr>
        <p:grpSpPr bwMode="auto">
          <a:xfrm>
            <a:off x="7621588" y="3100388"/>
            <a:ext cx="1981200" cy="3027362"/>
            <a:chOff x="3648" y="1344"/>
            <a:chExt cx="1824" cy="2673"/>
          </a:xfrm>
        </p:grpSpPr>
        <p:grpSp>
          <p:nvGrpSpPr>
            <p:cNvPr id="7244" name="Group 4"/>
            <p:cNvGrpSpPr>
              <a:grpSpLocks/>
            </p:cNvGrpSpPr>
            <p:nvPr/>
          </p:nvGrpSpPr>
          <p:grpSpPr bwMode="auto">
            <a:xfrm>
              <a:off x="4704" y="1344"/>
              <a:ext cx="768" cy="480"/>
              <a:chOff x="1728" y="2688"/>
              <a:chExt cx="768" cy="480"/>
            </a:xfrm>
          </p:grpSpPr>
          <p:sp>
            <p:nvSpPr>
              <p:cNvPr id="7261" name="Rectangle 5"/>
              <p:cNvSpPr>
                <a:spLocks noChangeArrowheads="1"/>
              </p:cNvSpPr>
              <p:nvPr/>
            </p:nvSpPr>
            <p:spPr bwMode="auto">
              <a:xfrm>
                <a:off x="1728" y="2688"/>
                <a:ext cx="768" cy="48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62" name="Text Box 6"/>
              <p:cNvSpPr txBox="1">
                <a:spLocks noChangeArrowheads="1"/>
              </p:cNvSpPr>
              <p:nvPr/>
            </p:nvSpPr>
            <p:spPr bwMode="auto">
              <a:xfrm>
                <a:off x="1920" y="2832"/>
                <a:ext cx="38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16X</a:t>
                </a:r>
              </a:p>
            </p:txBody>
          </p:sp>
        </p:grpSp>
        <p:grpSp>
          <p:nvGrpSpPr>
            <p:cNvPr id="7245" name="Group 7"/>
            <p:cNvGrpSpPr>
              <a:grpSpLocks/>
            </p:cNvGrpSpPr>
            <p:nvPr/>
          </p:nvGrpSpPr>
          <p:grpSpPr bwMode="auto">
            <a:xfrm>
              <a:off x="3648" y="1344"/>
              <a:ext cx="768" cy="480"/>
              <a:chOff x="1728" y="2688"/>
              <a:chExt cx="768" cy="480"/>
            </a:xfrm>
          </p:grpSpPr>
          <p:sp>
            <p:nvSpPr>
              <p:cNvPr id="7259" name="Rectangle 8"/>
              <p:cNvSpPr>
                <a:spLocks noChangeArrowheads="1"/>
              </p:cNvSpPr>
              <p:nvPr/>
            </p:nvSpPr>
            <p:spPr bwMode="auto">
              <a:xfrm>
                <a:off x="1728" y="2688"/>
                <a:ext cx="768" cy="48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60" name="Text Box 9"/>
              <p:cNvSpPr txBox="1">
                <a:spLocks noChangeArrowheads="1"/>
              </p:cNvSpPr>
              <p:nvPr/>
            </p:nvSpPr>
            <p:spPr bwMode="auto">
              <a:xfrm>
                <a:off x="1920" y="2832"/>
                <a:ext cx="38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16X</a:t>
                </a:r>
              </a:p>
            </p:txBody>
          </p:sp>
        </p:grpSp>
        <p:grpSp>
          <p:nvGrpSpPr>
            <p:cNvPr id="7246" name="Group 10"/>
            <p:cNvGrpSpPr>
              <a:grpSpLocks/>
            </p:cNvGrpSpPr>
            <p:nvPr/>
          </p:nvGrpSpPr>
          <p:grpSpPr bwMode="auto">
            <a:xfrm>
              <a:off x="3648" y="2880"/>
              <a:ext cx="768" cy="480"/>
              <a:chOff x="1728" y="2688"/>
              <a:chExt cx="768" cy="480"/>
            </a:xfrm>
          </p:grpSpPr>
          <p:sp>
            <p:nvSpPr>
              <p:cNvPr id="7257" name="Rectangle 11"/>
              <p:cNvSpPr>
                <a:spLocks noChangeArrowheads="1"/>
              </p:cNvSpPr>
              <p:nvPr/>
            </p:nvSpPr>
            <p:spPr bwMode="auto">
              <a:xfrm>
                <a:off x="1728" y="2688"/>
                <a:ext cx="768" cy="48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58" name="Text Box 12"/>
              <p:cNvSpPr txBox="1">
                <a:spLocks noChangeArrowheads="1"/>
              </p:cNvSpPr>
              <p:nvPr/>
            </p:nvSpPr>
            <p:spPr bwMode="auto">
              <a:xfrm>
                <a:off x="1920" y="2832"/>
                <a:ext cx="38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16X</a:t>
                </a:r>
              </a:p>
            </p:txBody>
          </p:sp>
        </p:grpSp>
        <p:grpSp>
          <p:nvGrpSpPr>
            <p:cNvPr id="7247" name="Group 13"/>
            <p:cNvGrpSpPr>
              <a:grpSpLocks/>
            </p:cNvGrpSpPr>
            <p:nvPr/>
          </p:nvGrpSpPr>
          <p:grpSpPr bwMode="auto">
            <a:xfrm>
              <a:off x="4704" y="2880"/>
              <a:ext cx="768" cy="480"/>
              <a:chOff x="1728" y="2688"/>
              <a:chExt cx="768" cy="480"/>
            </a:xfrm>
          </p:grpSpPr>
          <p:sp>
            <p:nvSpPr>
              <p:cNvPr id="7255" name="Rectangle 14"/>
              <p:cNvSpPr>
                <a:spLocks noChangeArrowheads="1"/>
              </p:cNvSpPr>
              <p:nvPr/>
            </p:nvSpPr>
            <p:spPr bwMode="auto">
              <a:xfrm>
                <a:off x="1728" y="2688"/>
                <a:ext cx="768" cy="48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56" name="Text Box 15"/>
              <p:cNvSpPr txBox="1">
                <a:spLocks noChangeArrowheads="1"/>
              </p:cNvSpPr>
              <p:nvPr/>
            </p:nvSpPr>
            <p:spPr bwMode="auto">
              <a:xfrm>
                <a:off x="1920" y="2832"/>
                <a:ext cx="38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16X</a:t>
                </a:r>
              </a:p>
            </p:txBody>
          </p:sp>
        </p:grpSp>
        <p:sp>
          <p:nvSpPr>
            <p:cNvPr id="7248" name="Rectangle 16"/>
            <p:cNvSpPr>
              <a:spLocks noChangeArrowheads="1"/>
            </p:cNvSpPr>
            <p:nvPr/>
          </p:nvSpPr>
          <p:spPr bwMode="auto">
            <a:xfrm>
              <a:off x="3840" y="2208"/>
              <a:ext cx="1488" cy="288"/>
            </a:xfrm>
            <a:prstGeom prst="rect">
              <a:avLst/>
            </a:prstGeom>
            <a:solidFill>
              <a:srgbClr val="99FF99"/>
            </a:solidFill>
            <a:ln w="19050">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49" name="Line 17"/>
            <p:cNvSpPr>
              <a:spLocks noChangeShapeType="1"/>
            </p:cNvSpPr>
            <p:nvPr/>
          </p:nvSpPr>
          <p:spPr bwMode="auto">
            <a:xfrm>
              <a:off x="4032" y="1824"/>
              <a:ext cx="0" cy="384"/>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50" name="Line 18"/>
            <p:cNvSpPr>
              <a:spLocks noChangeShapeType="1"/>
            </p:cNvSpPr>
            <p:nvPr/>
          </p:nvSpPr>
          <p:spPr bwMode="auto">
            <a:xfrm flipV="1">
              <a:off x="4032" y="2496"/>
              <a:ext cx="0" cy="384"/>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51" name="Line 19"/>
            <p:cNvSpPr>
              <a:spLocks noChangeShapeType="1"/>
            </p:cNvSpPr>
            <p:nvPr/>
          </p:nvSpPr>
          <p:spPr bwMode="auto">
            <a:xfrm>
              <a:off x="5088" y="1824"/>
              <a:ext cx="0" cy="384"/>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52" name="Line 20"/>
            <p:cNvSpPr>
              <a:spLocks noChangeShapeType="1"/>
            </p:cNvSpPr>
            <p:nvPr/>
          </p:nvSpPr>
          <p:spPr bwMode="auto">
            <a:xfrm flipV="1">
              <a:off x="5088" y="2496"/>
              <a:ext cx="0" cy="384"/>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53" name="Text Box 21"/>
            <p:cNvSpPr txBox="1">
              <a:spLocks noChangeArrowheads="1"/>
            </p:cNvSpPr>
            <p:nvPr/>
          </p:nvSpPr>
          <p:spPr bwMode="auto">
            <a:xfrm>
              <a:off x="3936" y="2256"/>
              <a:ext cx="134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System Area Network</a:t>
              </a:r>
            </a:p>
          </p:txBody>
        </p:sp>
        <p:sp>
          <p:nvSpPr>
            <p:cNvPr id="7254" name="Text Box 22"/>
            <p:cNvSpPr txBox="1">
              <a:spLocks noChangeArrowheads="1"/>
            </p:cNvSpPr>
            <p:nvPr/>
          </p:nvSpPr>
          <p:spPr bwMode="auto">
            <a:xfrm>
              <a:off x="3936" y="3504"/>
              <a:ext cx="1345"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600">
                  <a:latin typeface="Calibri" charset="0"/>
                </a:rPr>
                <a:t>64 Processor Constellation</a:t>
              </a:r>
            </a:p>
          </p:txBody>
        </p:sp>
      </p:grpSp>
      <p:grpSp>
        <p:nvGrpSpPr>
          <p:cNvPr id="7171" name="Group 24"/>
          <p:cNvGrpSpPr>
            <a:grpSpLocks/>
          </p:cNvGrpSpPr>
          <p:nvPr/>
        </p:nvGrpSpPr>
        <p:grpSpPr bwMode="auto">
          <a:xfrm>
            <a:off x="2227263" y="3592514"/>
            <a:ext cx="4114800" cy="2244725"/>
            <a:chOff x="240" y="1728"/>
            <a:chExt cx="3072" cy="2193"/>
          </a:xfrm>
        </p:grpSpPr>
        <p:grpSp>
          <p:nvGrpSpPr>
            <p:cNvPr id="7174" name="Group 25"/>
            <p:cNvGrpSpPr>
              <a:grpSpLocks/>
            </p:cNvGrpSpPr>
            <p:nvPr/>
          </p:nvGrpSpPr>
          <p:grpSpPr bwMode="auto">
            <a:xfrm>
              <a:off x="240" y="2160"/>
              <a:ext cx="384" cy="1280"/>
              <a:chOff x="240" y="2160"/>
              <a:chExt cx="384" cy="1280"/>
            </a:xfrm>
          </p:grpSpPr>
          <p:grpSp>
            <p:nvGrpSpPr>
              <p:cNvPr id="7232" name="Group 26"/>
              <p:cNvGrpSpPr>
                <a:grpSpLocks/>
              </p:cNvGrpSpPr>
              <p:nvPr/>
            </p:nvGrpSpPr>
            <p:grpSpPr bwMode="auto">
              <a:xfrm>
                <a:off x="240" y="2832"/>
                <a:ext cx="384" cy="272"/>
                <a:chOff x="240" y="2832"/>
                <a:chExt cx="384" cy="272"/>
              </a:xfrm>
            </p:grpSpPr>
            <p:sp>
              <p:nvSpPr>
                <p:cNvPr id="7242" name="Rectangle 27"/>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43" name="Text Box 28"/>
                <p:cNvSpPr txBox="1">
                  <a:spLocks noChangeArrowheads="1"/>
                </p:cNvSpPr>
                <p:nvPr/>
              </p:nvSpPr>
              <p:spPr bwMode="auto">
                <a:xfrm>
                  <a:off x="264" y="2865"/>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233" name="Group 29"/>
              <p:cNvGrpSpPr>
                <a:grpSpLocks/>
              </p:cNvGrpSpPr>
              <p:nvPr/>
            </p:nvGrpSpPr>
            <p:grpSpPr bwMode="auto">
              <a:xfrm>
                <a:off x="240" y="3168"/>
                <a:ext cx="384" cy="272"/>
                <a:chOff x="240" y="2832"/>
                <a:chExt cx="384" cy="272"/>
              </a:xfrm>
            </p:grpSpPr>
            <p:sp>
              <p:nvSpPr>
                <p:cNvPr id="7240" name="Rectangle 30"/>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41" name="Text Box 31"/>
                <p:cNvSpPr txBox="1">
                  <a:spLocks noChangeArrowheads="1"/>
                </p:cNvSpPr>
                <p:nvPr/>
              </p:nvSpPr>
              <p:spPr bwMode="auto">
                <a:xfrm>
                  <a:off x="264" y="2865"/>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234" name="Group 32"/>
              <p:cNvGrpSpPr>
                <a:grpSpLocks/>
              </p:cNvGrpSpPr>
              <p:nvPr/>
            </p:nvGrpSpPr>
            <p:grpSpPr bwMode="auto">
              <a:xfrm>
                <a:off x="240" y="2160"/>
                <a:ext cx="384" cy="272"/>
                <a:chOff x="240" y="2832"/>
                <a:chExt cx="384" cy="272"/>
              </a:xfrm>
            </p:grpSpPr>
            <p:sp>
              <p:nvSpPr>
                <p:cNvPr id="7238" name="Rectangle 33"/>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39" name="Text Box 34"/>
                <p:cNvSpPr txBox="1">
                  <a:spLocks noChangeArrowheads="1"/>
                </p:cNvSpPr>
                <p:nvPr/>
              </p:nvSpPr>
              <p:spPr bwMode="auto">
                <a:xfrm>
                  <a:off x="264" y="2865"/>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235" name="Group 35"/>
              <p:cNvGrpSpPr>
                <a:grpSpLocks/>
              </p:cNvGrpSpPr>
              <p:nvPr/>
            </p:nvGrpSpPr>
            <p:grpSpPr bwMode="auto">
              <a:xfrm>
                <a:off x="240" y="2496"/>
                <a:ext cx="384" cy="272"/>
                <a:chOff x="240" y="2832"/>
                <a:chExt cx="384" cy="272"/>
              </a:xfrm>
            </p:grpSpPr>
            <p:sp>
              <p:nvSpPr>
                <p:cNvPr id="7236" name="Rectangle 36"/>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37" name="Text Box 37"/>
                <p:cNvSpPr txBox="1">
                  <a:spLocks noChangeArrowheads="1"/>
                </p:cNvSpPr>
                <p:nvPr/>
              </p:nvSpPr>
              <p:spPr bwMode="auto">
                <a:xfrm>
                  <a:off x="264" y="2865"/>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grpSp>
          <p:nvGrpSpPr>
            <p:cNvPr id="7175" name="Group 38"/>
            <p:cNvGrpSpPr>
              <a:grpSpLocks/>
            </p:cNvGrpSpPr>
            <p:nvPr/>
          </p:nvGrpSpPr>
          <p:grpSpPr bwMode="auto">
            <a:xfrm>
              <a:off x="864" y="1728"/>
              <a:ext cx="1824" cy="274"/>
              <a:chOff x="864" y="1728"/>
              <a:chExt cx="1824" cy="274"/>
            </a:xfrm>
          </p:grpSpPr>
          <p:grpSp>
            <p:nvGrpSpPr>
              <p:cNvPr id="7220" name="Group 39"/>
              <p:cNvGrpSpPr>
                <a:grpSpLocks/>
              </p:cNvGrpSpPr>
              <p:nvPr/>
            </p:nvGrpSpPr>
            <p:grpSpPr bwMode="auto">
              <a:xfrm>
                <a:off x="864" y="1728"/>
                <a:ext cx="384" cy="271"/>
                <a:chOff x="240" y="2832"/>
                <a:chExt cx="384" cy="271"/>
              </a:xfrm>
            </p:grpSpPr>
            <p:sp>
              <p:nvSpPr>
                <p:cNvPr id="7230" name="Rectangle 40"/>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31" name="Text Box 41"/>
                <p:cNvSpPr txBox="1">
                  <a:spLocks noChangeArrowheads="1"/>
                </p:cNvSpPr>
                <p:nvPr/>
              </p:nvSpPr>
              <p:spPr bwMode="auto">
                <a:xfrm>
                  <a:off x="264" y="2864"/>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221" name="Group 42"/>
              <p:cNvGrpSpPr>
                <a:grpSpLocks/>
              </p:cNvGrpSpPr>
              <p:nvPr/>
            </p:nvGrpSpPr>
            <p:grpSpPr bwMode="auto">
              <a:xfrm>
                <a:off x="1344" y="1728"/>
                <a:ext cx="384" cy="271"/>
                <a:chOff x="240" y="2832"/>
                <a:chExt cx="384" cy="271"/>
              </a:xfrm>
            </p:grpSpPr>
            <p:sp>
              <p:nvSpPr>
                <p:cNvPr id="7228" name="Rectangle 43"/>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29" name="Text Box 44"/>
                <p:cNvSpPr txBox="1">
                  <a:spLocks noChangeArrowheads="1"/>
                </p:cNvSpPr>
                <p:nvPr/>
              </p:nvSpPr>
              <p:spPr bwMode="auto">
                <a:xfrm>
                  <a:off x="264" y="2864"/>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222" name="Group 45"/>
              <p:cNvGrpSpPr>
                <a:grpSpLocks/>
              </p:cNvGrpSpPr>
              <p:nvPr/>
            </p:nvGrpSpPr>
            <p:grpSpPr bwMode="auto">
              <a:xfrm>
                <a:off x="1824" y="1728"/>
                <a:ext cx="384" cy="274"/>
                <a:chOff x="240" y="2832"/>
                <a:chExt cx="384" cy="274"/>
              </a:xfrm>
            </p:grpSpPr>
            <p:sp>
              <p:nvSpPr>
                <p:cNvPr id="7226" name="Rectangle 46"/>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27" name="Text Box 47"/>
                <p:cNvSpPr txBox="1">
                  <a:spLocks noChangeArrowheads="1"/>
                </p:cNvSpPr>
                <p:nvPr/>
              </p:nvSpPr>
              <p:spPr bwMode="auto">
                <a:xfrm>
                  <a:off x="264" y="2865"/>
                  <a:ext cx="33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223" name="Group 48"/>
              <p:cNvGrpSpPr>
                <a:grpSpLocks/>
              </p:cNvGrpSpPr>
              <p:nvPr/>
            </p:nvGrpSpPr>
            <p:grpSpPr bwMode="auto">
              <a:xfrm>
                <a:off x="2304" y="1728"/>
                <a:ext cx="384" cy="272"/>
                <a:chOff x="240" y="2832"/>
                <a:chExt cx="384" cy="272"/>
              </a:xfrm>
            </p:grpSpPr>
            <p:sp>
              <p:nvSpPr>
                <p:cNvPr id="7224" name="Rectangle 49"/>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25" name="Text Box 50"/>
                <p:cNvSpPr txBox="1">
                  <a:spLocks noChangeArrowheads="1"/>
                </p:cNvSpPr>
                <p:nvPr/>
              </p:nvSpPr>
              <p:spPr bwMode="auto">
                <a:xfrm>
                  <a:off x="264" y="2865"/>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grpSp>
          <p:nvGrpSpPr>
            <p:cNvPr id="7176" name="Group 51"/>
            <p:cNvGrpSpPr>
              <a:grpSpLocks/>
            </p:cNvGrpSpPr>
            <p:nvPr/>
          </p:nvGrpSpPr>
          <p:grpSpPr bwMode="auto">
            <a:xfrm>
              <a:off x="2928" y="2160"/>
              <a:ext cx="384" cy="1280"/>
              <a:chOff x="240" y="2160"/>
              <a:chExt cx="384" cy="1280"/>
            </a:xfrm>
          </p:grpSpPr>
          <p:grpSp>
            <p:nvGrpSpPr>
              <p:cNvPr id="7208" name="Group 52"/>
              <p:cNvGrpSpPr>
                <a:grpSpLocks/>
              </p:cNvGrpSpPr>
              <p:nvPr/>
            </p:nvGrpSpPr>
            <p:grpSpPr bwMode="auto">
              <a:xfrm>
                <a:off x="240" y="2832"/>
                <a:ext cx="384" cy="272"/>
                <a:chOff x="240" y="2832"/>
                <a:chExt cx="384" cy="272"/>
              </a:xfrm>
            </p:grpSpPr>
            <p:sp>
              <p:nvSpPr>
                <p:cNvPr id="7218" name="Rectangle 53"/>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19" name="Text Box 54"/>
                <p:cNvSpPr txBox="1">
                  <a:spLocks noChangeArrowheads="1"/>
                </p:cNvSpPr>
                <p:nvPr/>
              </p:nvSpPr>
              <p:spPr bwMode="auto">
                <a:xfrm>
                  <a:off x="264" y="2865"/>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209" name="Group 55"/>
              <p:cNvGrpSpPr>
                <a:grpSpLocks/>
              </p:cNvGrpSpPr>
              <p:nvPr/>
            </p:nvGrpSpPr>
            <p:grpSpPr bwMode="auto">
              <a:xfrm>
                <a:off x="240" y="3168"/>
                <a:ext cx="384" cy="272"/>
                <a:chOff x="240" y="2832"/>
                <a:chExt cx="384" cy="272"/>
              </a:xfrm>
            </p:grpSpPr>
            <p:sp>
              <p:nvSpPr>
                <p:cNvPr id="7216" name="Rectangle 56"/>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17" name="Text Box 57"/>
                <p:cNvSpPr txBox="1">
                  <a:spLocks noChangeArrowheads="1"/>
                </p:cNvSpPr>
                <p:nvPr/>
              </p:nvSpPr>
              <p:spPr bwMode="auto">
                <a:xfrm>
                  <a:off x="264" y="2865"/>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210" name="Group 58"/>
              <p:cNvGrpSpPr>
                <a:grpSpLocks/>
              </p:cNvGrpSpPr>
              <p:nvPr/>
            </p:nvGrpSpPr>
            <p:grpSpPr bwMode="auto">
              <a:xfrm>
                <a:off x="240" y="2160"/>
                <a:ext cx="384" cy="272"/>
                <a:chOff x="240" y="2832"/>
                <a:chExt cx="384" cy="272"/>
              </a:xfrm>
            </p:grpSpPr>
            <p:sp>
              <p:nvSpPr>
                <p:cNvPr id="7214" name="Rectangle 59"/>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15" name="Text Box 60"/>
                <p:cNvSpPr txBox="1">
                  <a:spLocks noChangeArrowheads="1"/>
                </p:cNvSpPr>
                <p:nvPr/>
              </p:nvSpPr>
              <p:spPr bwMode="auto">
                <a:xfrm>
                  <a:off x="264" y="2865"/>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211" name="Group 61"/>
              <p:cNvGrpSpPr>
                <a:grpSpLocks/>
              </p:cNvGrpSpPr>
              <p:nvPr/>
            </p:nvGrpSpPr>
            <p:grpSpPr bwMode="auto">
              <a:xfrm>
                <a:off x="240" y="2496"/>
                <a:ext cx="384" cy="272"/>
                <a:chOff x="240" y="2832"/>
                <a:chExt cx="384" cy="272"/>
              </a:xfrm>
            </p:grpSpPr>
            <p:sp>
              <p:nvSpPr>
                <p:cNvPr id="7212" name="Rectangle 62"/>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13" name="Text Box 63"/>
                <p:cNvSpPr txBox="1">
                  <a:spLocks noChangeArrowheads="1"/>
                </p:cNvSpPr>
                <p:nvPr/>
              </p:nvSpPr>
              <p:spPr bwMode="auto">
                <a:xfrm>
                  <a:off x="264" y="2865"/>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grpSp>
          <p:nvGrpSpPr>
            <p:cNvPr id="7177" name="Group 64"/>
            <p:cNvGrpSpPr>
              <a:grpSpLocks/>
            </p:cNvGrpSpPr>
            <p:nvPr/>
          </p:nvGrpSpPr>
          <p:grpSpPr bwMode="auto">
            <a:xfrm>
              <a:off x="864" y="3648"/>
              <a:ext cx="1824" cy="273"/>
              <a:chOff x="864" y="1728"/>
              <a:chExt cx="1824" cy="273"/>
            </a:xfrm>
          </p:grpSpPr>
          <p:grpSp>
            <p:nvGrpSpPr>
              <p:cNvPr id="7196" name="Group 65"/>
              <p:cNvGrpSpPr>
                <a:grpSpLocks/>
              </p:cNvGrpSpPr>
              <p:nvPr/>
            </p:nvGrpSpPr>
            <p:grpSpPr bwMode="auto">
              <a:xfrm>
                <a:off x="864" y="1728"/>
                <a:ext cx="384" cy="271"/>
                <a:chOff x="240" y="2832"/>
                <a:chExt cx="384" cy="271"/>
              </a:xfrm>
            </p:grpSpPr>
            <p:sp>
              <p:nvSpPr>
                <p:cNvPr id="7206" name="Rectangle 66"/>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07" name="Text Box 67"/>
                <p:cNvSpPr txBox="1">
                  <a:spLocks noChangeArrowheads="1"/>
                </p:cNvSpPr>
                <p:nvPr/>
              </p:nvSpPr>
              <p:spPr bwMode="auto">
                <a:xfrm>
                  <a:off x="264" y="2864"/>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197" name="Group 68"/>
              <p:cNvGrpSpPr>
                <a:grpSpLocks/>
              </p:cNvGrpSpPr>
              <p:nvPr/>
            </p:nvGrpSpPr>
            <p:grpSpPr bwMode="auto">
              <a:xfrm>
                <a:off x="1344" y="1728"/>
                <a:ext cx="384" cy="271"/>
                <a:chOff x="240" y="2832"/>
                <a:chExt cx="384" cy="271"/>
              </a:xfrm>
            </p:grpSpPr>
            <p:sp>
              <p:nvSpPr>
                <p:cNvPr id="7204" name="Rectangle 69"/>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05" name="Text Box 70"/>
                <p:cNvSpPr txBox="1">
                  <a:spLocks noChangeArrowheads="1"/>
                </p:cNvSpPr>
                <p:nvPr/>
              </p:nvSpPr>
              <p:spPr bwMode="auto">
                <a:xfrm>
                  <a:off x="264" y="2864"/>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198" name="Group 71"/>
              <p:cNvGrpSpPr>
                <a:grpSpLocks/>
              </p:cNvGrpSpPr>
              <p:nvPr/>
            </p:nvGrpSpPr>
            <p:grpSpPr bwMode="auto">
              <a:xfrm>
                <a:off x="1824" y="1728"/>
                <a:ext cx="384" cy="273"/>
                <a:chOff x="240" y="2832"/>
                <a:chExt cx="384" cy="273"/>
              </a:xfrm>
            </p:grpSpPr>
            <p:sp>
              <p:nvSpPr>
                <p:cNvPr id="7202" name="Rectangle 72"/>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03" name="Text Box 73"/>
                <p:cNvSpPr txBox="1">
                  <a:spLocks noChangeArrowheads="1"/>
                </p:cNvSpPr>
                <p:nvPr/>
              </p:nvSpPr>
              <p:spPr bwMode="auto">
                <a:xfrm>
                  <a:off x="264" y="2866"/>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nvGrpSpPr>
              <p:cNvPr id="7199" name="Group 74"/>
              <p:cNvGrpSpPr>
                <a:grpSpLocks/>
              </p:cNvGrpSpPr>
              <p:nvPr/>
            </p:nvGrpSpPr>
            <p:grpSpPr bwMode="auto">
              <a:xfrm>
                <a:off x="2304" y="1728"/>
                <a:ext cx="384" cy="270"/>
                <a:chOff x="240" y="2832"/>
                <a:chExt cx="384" cy="270"/>
              </a:xfrm>
            </p:grpSpPr>
            <p:sp>
              <p:nvSpPr>
                <p:cNvPr id="7200" name="Rectangle 75"/>
                <p:cNvSpPr>
                  <a:spLocks noChangeArrowheads="1"/>
                </p:cNvSpPr>
                <p:nvPr/>
              </p:nvSpPr>
              <p:spPr bwMode="auto">
                <a:xfrm>
                  <a:off x="240" y="2832"/>
                  <a:ext cx="384" cy="240"/>
                </a:xfrm>
                <a:prstGeom prst="rect">
                  <a:avLst/>
                </a:prstGeom>
                <a:solidFill>
                  <a:schemeClr val="accent1"/>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201" name="Text Box 76"/>
                <p:cNvSpPr txBox="1">
                  <a:spLocks noChangeArrowheads="1"/>
                </p:cNvSpPr>
                <p:nvPr/>
              </p:nvSpPr>
              <p:spPr bwMode="auto">
                <a:xfrm>
                  <a:off x="264" y="2863"/>
                  <a:ext cx="3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000">
                      <a:latin typeface="Calibri" charset="0"/>
                    </a:rPr>
                    <a:t>4X</a:t>
                  </a:r>
                </a:p>
              </p:txBody>
            </p:sp>
          </p:grpSp>
        </p:grpSp>
        <p:sp>
          <p:nvSpPr>
            <p:cNvPr id="7178" name="Rectangle 77"/>
            <p:cNvSpPr>
              <a:spLocks noChangeArrowheads="1"/>
            </p:cNvSpPr>
            <p:nvPr/>
          </p:nvSpPr>
          <p:spPr bwMode="auto">
            <a:xfrm>
              <a:off x="912" y="2208"/>
              <a:ext cx="1728" cy="1200"/>
            </a:xfrm>
            <a:prstGeom prst="rect">
              <a:avLst/>
            </a:prstGeom>
            <a:solidFill>
              <a:srgbClr val="99FF99"/>
            </a:solidFill>
            <a:ln w="28575">
              <a:solidFill>
                <a:schemeClr val="tx1"/>
              </a:solidFill>
              <a:miter lim="800000"/>
              <a:headEnd/>
              <a:tailEnd/>
            </a:ln>
          </p:spPr>
          <p:txBody>
            <a:bodyPr wrap="none" anchor="ct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spcBef>
                  <a:spcPct val="0"/>
                </a:spcBef>
                <a:buFontTx/>
                <a:buNone/>
              </a:pPr>
              <a:endParaRPr lang="en-US" altLang="en-US" sz="2400">
                <a:latin typeface="Calibri" charset="0"/>
              </a:endParaRPr>
            </a:p>
          </p:txBody>
        </p:sp>
        <p:sp>
          <p:nvSpPr>
            <p:cNvPr id="7179" name="Line 78"/>
            <p:cNvSpPr>
              <a:spLocks noChangeShapeType="1"/>
            </p:cNvSpPr>
            <p:nvPr/>
          </p:nvSpPr>
          <p:spPr bwMode="auto">
            <a:xfrm flipH="1">
              <a:off x="2640" y="2304"/>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0" name="Line 79"/>
            <p:cNvSpPr>
              <a:spLocks noChangeShapeType="1"/>
            </p:cNvSpPr>
            <p:nvPr/>
          </p:nvSpPr>
          <p:spPr bwMode="auto">
            <a:xfrm flipH="1">
              <a:off x="624" y="2304"/>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1" name="Line 80"/>
            <p:cNvSpPr>
              <a:spLocks noChangeShapeType="1"/>
            </p:cNvSpPr>
            <p:nvPr/>
          </p:nvSpPr>
          <p:spPr bwMode="auto">
            <a:xfrm flipH="1">
              <a:off x="624" y="2640"/>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2" name="Line 81"/>
            <p:cNvSpPr>
              <a:spLocks noChangeShapeType="1"/>
            </p:cNvSpPr>
            <p:nvPr/>
          </p:nvSpPr>
          <p:spPr bwMode="auto">
            <a:xfrm flipH="1">
              <a:off x="2640" y="2640"/>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3" name="Line 82"/>
            <p:cNvSpPr>
              <a:spLocks noChangeShapeType="1"/>
            </p:cNvSpPr>
            <p:nvPr/>
          </p:nvSpPr>
          <p:spPr bwMode="auto">
            <a:xfrm flipH="1">
              <a:off x="624" y="2976"/>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4" name="Line 83"/>
            <p:cNvSpPr>
              <a:spLocks noChangeShapeType="1"/>
            </p:cNvSpPr>
            <p:nvPr/>
          </p:nvSpPr>
          <p:spPr bwMode="auto">
            <a:xfrm flipH="1">
              <a:off x="624" y="3312"/>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5" name="Line 84"/>
            <p:cNvSpPr>
              <a:spLocks noChangeShapeType="1"/>
            </p:cNvSpPr>
            <p:nvPr/>
          </p:nvSpPr>
          <p:spPr bwMode="auto">
            <a:xfrm flipH="1">
              <a:off x="2640" y="2976"/>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6" name="Line 85"/>
            <p:cNvSpPr>
              <a:spLocks noChangeShapeType="1"/>
            </p:cNvSpPr>
            <p:nvPr/>
          </p:nvSpPr>
          <p:spPr bwMode="auto">
            <a:xfrm flipH="1">
              <a:off x="2640" y="3312"/>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7" name="Line 86"/>
            <p:cNvSpPr>
              <a:spLocks noChangeShapeType="1"/>
            </p:cNvSpPr>
            <p:nvPr/>
          </p:nvSpPr>
          <p:spPr bwMode="auto">
            <a:xfrm>
              <a:off x="1056" y="1968"/>
              <a:ext cx="0" cy="2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8" name="Line 87"/>
            <p:cNvSpPr>
              <a:spLocks noChangeShapeType="1"/>
            </p:cNvSpPr>
            <p:nvPr/>
          </p:nvSpPr>
          <p:spPr bwMode="auto">
            <a:xfrm>
              <a:off x="1536" y="1968"/>
              <a:ext cx="0" cy="2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9" name="Line 88"/>
            <p:cNvSpPr>
              <a:spLocks noChangeShapeType="1"/>
            </p:cNvSpPr>
            <p:nvPr/>
          </p:nvSpPr>
          <p:spPr bwMode="auto">
            <a:xfrm>
              <a:off x="2016" y="1968"/>
              <a:ext cx="0" cy="2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0" name="Line 89"/>
            <p:cNvSpPr>
              <a:spLocks noChangeShapeType="1"/>
            </p:cNvSpPr>
            <p:nvPr/>
          </p:nvSpPr>
          <p:spPr bwMode="auto">
            <a:xfrm>
              <a:off x="2496" y="1968"/>
              <a:ext cx="0" cy="2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1" name="Line 90"/>
            <p:cNvSpPr>
              <a:spLocks noChangeShapeType="1"/>
            </p:cNvSpPr>
            <p:nvPr/>
          </p:nvSpPr>
          <p:spPr bwMode="auto">
            <a:xfrm>
              <a:off x="2496" y="3408"/>
              <a:ext cx="0" cy="2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2" name="Line 91"/>
            <p:cNvSpPr>
              <a:spLocks noChangeShapeType="1"/>
            </p:cNvSpPr>
            <p:nvPr/>
          </p:nvSpPr>
          <p:spPr bwMode="auto">
            <a:xfrm>
              <a:off x="2016" y="3408"/>
              <a:ext cx="0" cy="2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3" name="Line 92"/>
            <p:cNvSpPr>
              <a:spLocks noChangeShapeType="1"/>
            </p:cNvSpPr>
            <p:nvPr/>
          </p:nvSpPr>
          <p:spPr bwMode="auto">
            <a:xfrm>
              <a:off x="1536" y="3408"/>
              <a:ext cx="0" cy="2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4" name="Line 93"/>
            <p:cNvSpPr>
              <a:spLocks noChangeShapeType="1"/>
            </p:cNvSpPr>
            <p:nvPr/>
          </p:nvSpPr>
          <p:spPr bwMode="auto">
            <a:xfrm>
              <a:off x="1056" y="3408"/>
              <a:ext cx="0" cy="24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5" name="Text Box 94"/>
            <p:cNvSpPr txBox="1">
              <a:spLocks noChangeArrowheads="1"/>
            </p:cNvSpPr>
            <p:nvPr/>
          </p:nvSpPr>
          <p:spPr bwMode="auto">
            <a:xfrm>
              <a:off x="912" y="2688"/>
              <a:ext cx="1681"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gn="ctr" eaLnBrk="1" hangingPunct="1">
                <a:spcBef>
                  <a:spcPct val="50000"/>
                </a:spcBef>
                <a:buFontTx/>
                <a:buNone/>
              </a:pPr>
              <a:r>
                <a:rPr lang="en-US" altLang="en-US" sz="1400">
                  <a:latin typeface="Calibri" charset="0"/>
                </a:rPr>
                <a:t>System Area Network</a:t>
              </a:r>
            </a:p>
          </p:txBody>
        </p:sp>
      </p:grpSp>
      <p:sp>
        <p:nvSpPr>
          <p:cNvPr id="7172" name="Rectangle 95"/>
          <p:cNvSpPr>
            <a:spLocks noChangeArrowheads="1"/>
          </p:cNvSpPr>
          <p:nvPr/>
        </p:nvSpPr>
        <p:spPr bwMode="auto">
          <a:xfrm>
            <a:off x="2225675" y="1611313"/>
            <a:ext cx="3810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buClr>
                <a:srgbClr val="430467"/>
              </a:buClr>
              <a:buFont typeface="Times" charset="0"/>
              <a:buChar char="•"/>
            </a:pPr>
            <a:r>
              <a:rPr lang="en-US" altLang="en-US" sz="1600" dirty="0">
                <a:latin typeface="Calibri" charset="0"/>
              </a:rPr>
              <a:t>An ensemble of N nodes each comprising p computing elements</a:t>
            </a:r>
          </a:p>
          <a:p>
            <a:pPr>
              <a:buClr>
                <a:srgbClr val="430467"/>
              </a:buClr>
              <a:buFont typeface="Times" charset="0"/>
              <a:buChar char="•"/>
            </a:pPr>
            <a:r>
              <a:rPr lang="en-US" altLang="en-US" sz="1600" dirty="0">
                <a:latin typeface="Calibri" charset="0"/>
              </a:rPr>
              <a:t>The p elements are tightly bound shared memory (e.g., </a:t>
            </a:r>
            <a:r>
              <a:rPr lang="en-US" altLang="en-US" sz="1600" dirty="0" err="1">
                <a:latin typeface="Calibri" charset="0"/>
              </a:rPr>
              <a:t>smp</a:t>
            </a:r>
            <a:r>
              <a:rPr lang="en-US" altLang="en-US" sz="1600" dirty="0">
                <a:latin typeface="Calibri" charset="0"/>
              </a:rPr>
              <a:t>, </a:t>
            </a:r>
            <a:r>
              <a:rPr lang="en-US" altLang="en-US" sz="1600" dirty="0" err="1">
                <a:latin typeface="Calibri" charset="0"/>
              </a:rPr>
              <a:t>dsm</a:t>
            </a:r>
            <a:r>
              <a:rPr lang="en-US" altLang="en-US" sz="1600" dirty="0">
                <a:latin typeface="Calibri" charset="0"/>
              </a:rPr>
              <a:t>)</a:t>
            </a:r>
          </a:p>
          <a:p>
            <a:pPr>
              <a:buClr>
                <a:srgbClr val="430467"/>
              </a:buClr>
              <a:buFont typeface="Times" charset="0"/>
              <a:buChar char="•"/>
            </a:pPr>
            <a:r>
              <a:rPr lang="en-US" altLang="en-US" sz="1600" dirty="0">
                <a:latin typeface="Calibri" charset="0"/>
              </a:rPr>
              <a:t>The N nodes are loosely coupled, i.e., distributed memory</a:t>
            </a:r>
          </a:p>
        </p:txBody>
      </p:sp>
      <p:sp>
        <p:nvSpPr>
          <p:cNvPr id="7173" name="Rectangle 96"/>
          <p:cNvSpPr>
            <a:spLocks noChangeArrowheads="1"/>
          </p:cNvSpPr>
          <p:nvPr/>
        </p:nvSpPr>
        <p:spPr bwMode="auto">
          <a:xfrm>
            <a:off x="6478588" y="1119188"/>
            <a:ext cx="3810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buClr>
                <a:srgbClr val="430467"/>
              </a:buClr>
              <a:buFont typeface="Times" charset="0"/>
              <a:buChar char="•"/>
            </a:pPr>
            <a:r>
              <a:rPr lang="en-US" altLang="en-US" sz="1600" dirty="0">
                <a:latin typeface="Calibri" charset="0"/>
              </a:rPr>
              <a:t>p is greater than N</a:t>
            </a:r>
          </a:p>
          <a:p>
            <a:pPr>
              <a:buClr>
                <a:srgbClr val="430467"/>
              </a:buClr>
              <a:buFont typeface="Times" charset="0"/>
              <a:buChar char="•"/>
            </a:pPr>
            <a:r>
              <a:rPr lang="en-US" altLang="en-US" sz="1600" dirty="0">
                <a:latin typeface="Calibri" charset="0"/>
              </a:rPr>
              <a:t>Distinction is which layer gives us the most power through parallelism</a:t>
            </a:r>
          </a:p>
        </p:txBody>
      </p:sp>
    </p:spTree>
    <p:extLst>
      <p:ext uri="{BB962C8B-B14F-4D97-AF65-F5344CB8AC3E}">
        <p14:creationId xmlns:p14="http://schemas.microsoft.com/office/powerpoint/2010/main" val="1029117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Box 5"/>
          <p:cNvSpPr txBox="1">
            <a:spLocks noChangeArrowheads="1"/>
          </p:cNvSpPr>
          <p:nvPr/>
        </p:nvSpPr>
        <p:spPr bwMode="auto">
          <a:xfrm>
            <a:off x="2057400" y="152400"/>
            <a:ext cx="8153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dirty="0"/>
              <a:t>Because a supercomputer’s performance can be compared and ranked based entirely off of a single benchmark, multiple differing supercomputing performance rankings exist.  Here are the top machines for four different lists:</a:t>
            </a:r>
          </a:p>
          <a:p>
            <a:r>
              <a:rPr lang="en-US" altLang="en-US" sz="1800" i="0" dirty="0"/>
              <a:t>Top500, Top HPCG, Graph500, and Top HPGMG for June 2017 </a:t>
            </a:r>
          </a:p>
        </p:txBody>
      </p:sp>
      <p:sp>
        <p:nvSpPr>
          <p:cNvPr id="7172" name="TextBox 6"/>
          <p:cNvSpPr txBox="1">
            <a:spLocks noChangeArrowheads="1"/>
          </p:cNvSpPr>
          <p:nvPr/>
        </p:nvSpPr>
        <p:spPr bwMode="auto">
          <a:xfrm>
            <a:off x="1752600" y="3657600"/>
            <a:ext cx="8999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A supercomputer that performs well on one benchmark may not do so well on another:</a:t>
            </a:r>
          </a:p>
        </p:txBody>
      </p:sp>
      <p:graphicFrame>
        <p:nvGraphicFramePr>
          <p:cNvPr id="2" name="Table 1"/>
          <p:cNvGraphicFramePr>
            <a:graphicFrameLocks noGrp="1"/>
          </p:cNvGraphicFramePr>
          <p:nvPr/>
        </p:nvGraphicFramePr>
        <p:xfrm>
          <a:off x="2819401" y="1377517"/>
          <a:ext cx="6248399" cy="2181610"/>
        </p:xfrm>
        <a:graphic>
          <a:graphicData uri="http://schemas.openxmlformats.org/drawingml/2006/table">
            <a:tbl>
              <a:tblPr firstRow="1" firstCol="1" bandRow="1">
                <a:tableStyleId>{5C22544A-7EE6-4342-B048-85BDC9FD1C3A}</a:tableStyleId>
              </a:tblPr>
              <a:tblGrid>
                <a:gridCol w="1241373">
                  <a:extLst>
                    <a:ext uri="{9D8B030D-6E8A-4147-A177-3AD203B41FA5}">
                      <a16:colId xmlns:a16="http://schemas.microsoft.com/office/drawing/2014/main" val="20000"/>
                    </a:ext>
                  </a:extLst>
                </a:gridCol>
                <a:gridCol w="1278951">
                  <a:extLst>
                    <a:ext uri="{9D8B030D-6E8A-4147-A177-3AD203B41FA5}">
                      <a16:colId xmlns:a16="http://schemas.microsoft.com/office/drawing/2014/main" val="20001"/>
                    </a:ext>
                  </a:extLst>
                </a:gridCol>
                <a:gridCol w="1242692">
                  <a:extLst>
                    <a:ext uri="{9D8B030D-6E8A-4147-A177-3AD203B41FA5}">
                      <a16:colId xmlns:a16="http://schemas.microsoft.com/office/drawing/2014/main" val="20002"/>
                    </a:ext>
                  </a:extLst>
                </a:gridCol>
                <a:gridCol w="1244010">
                  <a:extLst>
                    <a:ext uri="{9D8B030D-6E8A-4147-A177-3AD203B41FA5}">
                      <a16:colId xmlns:a16="http://schemas.microsoft.com/office/drawing/2014/main" val="20003"/>
                    </a:ext>
                  </a:extLst>
                </a:gridCol>
                <a:gridCol w="1241373">
                  <a:extLst>
                    <a:ext uri="{9D8B030D-6E8A-4147-A177-3AD203B41FA5}">
                      <a16:colId xmlns:a16="http://schemas.microsoft.com/office/drawing/2014/main" val="20004"/>
                    </a:ext>
                  </a:extLst>
                </a:gridCol>
              </a:tblGrid>
              <a:tr h="498333">
                <a:tc>
                  <a:txBody>
                    <a:bodyPr/>
                    <a:lstStyle/>
                    <a:p>
                      <a:pPr marL="0" marR="0">
                        <a:lnSpc>
                          <a:spcPct val="107000"/>
                        </a:lnSpc>
                        <a:spcBef>
                          <a:spcPts val="0"/>
                        </a:spcBef>
                        <a:spcAft>
                          <a:spcPts val="0"/>
                        </a:spcAft>
                      </a:pPr>
                      <a:r>
                        <a:rPr lang="en-US" sz="1400">
                          <a:effectLst/>
                        </a:rPr>
                        <a:t>Benchmark</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Supercomputer</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Location</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Performance Result</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Cores</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498333">
                <a:tc>
                  <a:txBody>
                    <a:bodyPr/>
                    <a:lstStyle/>
                    <a:p>
                      <a:pPr marL="0" marR="0">
                        <a:lnSpc>
                          <a:spcPct val="107000"/>
                        </a:lnSpc>
                        <a:spcBef>
                          <a:spcPts val="0"/>
                        </a:spcBef>
                        <a:spcAft>
                          <a:spcPts val="0"/>
                        </a:spcAft>
                      </a:pPr>
                      <a:r>
                        <a:rPr lang="en-US" sz="1400">
                          <a:effectLst/>
                        </a:rPr>
                        <a:t>HPL</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Sunway TaihuLight</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Jiangsu, China</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93.0 Petaflops</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10,649,600</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498333">
                <a:tc>
                  <a:txBody>
                    <a:bodyPr/>
                    <a:lstStyle/>
                    <a:p>
                      <a:pPr marL="0" marR="0">
                        <a:lnSpc>
                          <a:spcPct val="107000"/>
                        </a:lnSpc>
                        <a:spcBef>
                          <a:spcPts val="0"/>
                        </a:spcBef>
                        <a:spcAft>
                          <a:spcPts val="0"/>
                        </a:spcAft>
                      </a:pPr>
                      <a:r>
                        <a:rPr lang="en-US" sz="1400">
                          <a:effectLst/>
                        </a:rPr>
                        <a:t>HPGC</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K computer</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Kobe, Japan</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0.6027 Petaflops</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705,024</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240142">
                <a:tc>
                  <a:txBody>
                    <a:bodyPr/>
                    <a:lstStyle/>
                    <a:p>
                      <a:pPr marL="0" marR="0">
                        <a:lnSpc>
                          <a:spcPct val="107000"/>
                        </a:lnSpc>
                        <a:spcBef>
                          <a:spcPts val="0"/>
                        </a:spcBef>
                        <a:spcAft>
                          <a:spcPts val="0"/>
                        </a:spcAft>
                      </a:pPr>
                      <a:r>
                        <a:rPr lang="en-US" sz="1400">
                          <a:effectLst/>
                        </a:rPr>
                        <a:t>Graph500</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K computer</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Kobe, Japan</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38621.4 GTEPS</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705,024</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240142">
                <a:tc>
                  <a:txBody>
                    <a:bodyPr/>
                    <a:lstStyle/>
                    <a:p>
                      <a:pPr marL="0" marR="0">
                        <a:lnSpc>
                          <a:spcPct val="107000"/>
                        </a:lnSpc>
                        <a:spcBef>
                          <a:spcPts val="0"/>
                        </a:spcBef>
                        <a:spcAft>
                          <a:spcPts val="0"/>
                        </a:spcAft>
                      </a:pPr>
                      <a:r>
                        <a:rPr lang="en-US" sz="1400">
                          <a:effectLst/>
                        </a:rPr>
                        <a:t>HPGMG</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Cori</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Berkely, CA, USA</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859 </a:t>
                      </a:r>
                      <a:r>
                        <a:rPr lang="en-US" sz="1400" dirty="0" err="1">
                          <a:effectLst/>
                        </a:rPr>
                        <a:t>GigaDOFS</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632,400</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nvGraphicFramePr>
        <p:xfrm>
          <a:off x="2903219" y="4304579"/>
          <a:ext cx="6469381" cy="2027958"/>
        </p:xfrm>
        <a:graphic>
          <a:graphicData uri="http://schemas.openxmlformats.org/drawingml/2006/table">
            <a:tbl>
              <a:tblPr firstRow="1" firstCol="1" bandRow="1">
                <a:tableStyleId>{5C22544A-7EE6-4342-B048-85BDC9FD1C3A}</a:tableStyleId>
              </a:tblPr>
              <a:tblGrid>
                <a:gridCol w="1293741">
                  <a:extLst>
                    <a:ext uri="{9D8B030D-6E8A-4147-A177-3AD203B41FA5}">
                      <a16:colId xmlns:a16="http://schemas.microsoft.com/office/drawing/2014/main" val="20000"/>
                    </a:ext>
                  </a:extLst>
                </a:gridCol>
                <a:gridCol w="1293741">
                  <a:extLst>
                    <a:ext uri="{9D8B030D-6E8A-4147-A177-3AD203B41FA5}">
                      <a16:colId xmlns:a16="http://schemas.microsoft.com/office/drawing/2014/main" val="20001"/>
                    </a:ext>
                  </a:extLst>
                </a:gridCol>
                <a:gridCol w="1293741">
                  <a:extLst>
                    <a:ext uri="{9D8B030D-6E8A-4147-A177-3AD203B41FA5}">
                      <a16:colId xmlns:a16="http://schemas.microsoft.com/office/drawing/2014/main" val="20002"/>
                    </a:ext>
                  </a:extLst>
                </a:gridCol>
                <a:gridCol w="1293741">
                  <a:extLst>
                    <a:ext uri="{9D8B030D-6E8A-4147-A177-3AD203B41FA5}">
                      <a16:colId xmlns:a16="http://schemas.microsoft.com/office/drawing/2014/main" val="20003"/>
                    </a:ext>
                  </a:extLst>
                </a:gridCol>
                <a:gridCol w="1294417">
                  <a:extLst>
                    <a:ext uri="{9D8B030D-6E8A-4147-A177-3AD203B41FA5}">
                      <a16:colId xmlns:a16="http://schemas.microsoft.com/office/drawing/2014/main" val="20004"/>
                    </a:ext>
                  </a:extLst>
                </a:gridCol>
              </a:tblGrid>
              <a:tr h="585090">
                <a:tc>
                  <a:txBody>
                    <a:bodyPr/>
                    <a:lstStyle/>
                    <a:p>
                      <a:pPr marL="0" marR="0">
                        <a:lnSpc>
                          <a:spcPct val="107000"/>
                        </a:lnSpc>
                        <a:spcBef>
                          <a:spcPts val="0"/>
                        </a:spcBef>
                        <a:spcAft>
                          <a:spcPts val="0"/>
                        </a:spcAft>
                      </a:pPr>
                      <a:r>
                        <a:rPr lang="en-US" sz="1400">
                          <a:effectLst/>
                        </a:rPr>
                        <a:t>Supercomputer</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Top500 List Ranking</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Graph500 List Ranking</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HPCG Ranking</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HPGMG Ranking</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585090">
                <a:tc>
                  <a:txBody>
                    <a:bodyPr/>
                    <a:lstStyle/>
                    <a:p>
                      <a:pPr marL="0" marR="0">
                        <a:lnSpc>
                          <a:spcPct val="107000"/>
                        </a:lnSpc>
                        <a:spcBef>
                          <a:spcPts val="0"/>
                        </a:spcBef>
                        <a:spcAft>
                          <a:spcPts val="0"/>
                        </a:spcAft>
                      </a:pPr>
                      <a:r>
                        <a:rPr lang="en-US" sz="1400">
                          <a:effectLst/>
                        </a:rPr>
                        <a:t>Sunway Taihu Light</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3</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285926">
                <a:tc>
                  <a:txBody>
                    <a:bodyPr/>
                    <a:lstStyle/>
                    <a:p>
                      <a:pPr marL="0" marR="0">
                        <a:lnSpc>
                          <a:spcPct val="107000"/>
                        </a:lnSpc>
                        <a:spcBef>
                          <a:spcPts val="0"/>
                        </a:spcBef>
                        <a:spcAft>
                          <a:spcPts val="0"/>
                        </a:spcAft>
                      </a:pPr>
                      <a:r>
                        <a:rPr lang="en-US" sz="1400">
                          <a:effectLst/>
                        </a:rPr>
                        <a:t>Tianhe-2</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8</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285926">
                <a:tc>
                  <a:txBody>
                    <a:bodyPr/>
                    <a:lstStyle/>
                    <a:p>
                      <a:pPr marL="0" marR="0">
                        <a:lnSpc>
                          <a:spcPct val="107000"/>
                        </a:lnSpc>
                        <a:spcBef>
                          <a:spcPts val="0"/>
                        </a:spcBef>
                        <a:spcAft>
                          <a:spcPts val="0"/>
                        </a:spcAft>
                      </a:pPr>
                      <a:r>
                        <a:rPr lang="en-US" sz="1400">
                          <a:effectLst/>
                        </a:rPr>
                        <a:t>K Computer</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8</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285926">
                <a:tc>
                  <a:txBody>
                    <a:bodyPr/>
                    <a:lstStyle/>
                    <a:p>
                      <a:pPr marL="0" marR="0">
                        <a:lnSpc>
                          <a:spcPct val="107000"/>
                        </a:lnSpc>
                        <a:spcBef>
                          <a:spcPts val="0"/>
                        </a:spcBef>
                        <a:spcAft>
                          <a:spcPts val="0"/>
                        </a:spcAft>
                      </a:pPr>
                      <a:r>
                        <a:rPr lang="en-US" sz="1400">
                          <a:effectLst/>
                        </a:rPr>
                        <a:t>Cori</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6</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 </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6</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90955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tLang="en-US">
                <a:ea typeface="MS PGothic" charset="-128"/>
              </a:rPr>
              <a:t>HPC Challenge Benchmark Suite</a:t>
            </a:r>
          </a:p>
        </p:txBody>
      </p:sp>
      <p:sp>
        <p:nvSpPr>
          <p:cNvPr id="31746" name="Content Placeholder 2"/>
          <p:cNvSpPr>
            <a:spLocks noGrp="1"/>
          </p:cNvSpPr>
          <p:nvPr>
            <p:ph idx="1"/>
          </p:nvPr>
        </p:nvSpPr>
        <p:spPr/>
        <p:txBody>
          <a:bodyPr>
            <a:normAutofit/>
          </a:bodyPr>
          <a:lstStyle/>
          <a:p>
            <a:r>
              <a:rPr lang="en-US" altLang="en-US">
                <a:ea typeface="MS PGothic" charset="-128"/>
              </a:rPr>
              <a:t>Consists of seven different tests:</a:t>
            </a:r>
          </a:p>
          <a:p>
            <a:pPr lvl="1"/>
            <a:r>
              <a:rPr lang="en-US" altLang="en-US">
                <a:ea typeface="MS PGothic" charset="-128"/>
              </a:rPr>
              <a:t>HPL: LU factorization of dense linear algebra</a:t>
            </a:r>
          </a:p>
          <a:p>
            <a:pPr lvl="1"/>
            <a:r>
              <a:rPr lang="en-US" altLang="en-US">
                <a:ea typeface="MS PGothic" charset="-128"/>
              </a:rPr>
              <a:t>DGEMM : double precision matrix-matrix multiplication</a:t>
            </a:r>
          </a:p>
          <a:p>
            <a:pPr lvl="1"/>
            <a:r>
              <a:rPr lang="en-US" altLang="en-US">
                <a:ea typeface="MS PGothic" charset="-128"/>
              </a:rPr>
              <a:t>STREAM : synthetic workload to measure sustainable memory bandwidth</a:t>
            </a:r>
          </a:p>
          <a:p>
            <a:pPr lvl="1"/>
            <a:r>
              <a:rPr lang="en-US" altLang="en-US">
                <a:ea typeface="MS PGothic" charset="-128"/>
              </a:rPr>
              <a:t>PTRANS : parallel matrix transpose</a:t>
            </a:r>
          </a:p>
          <a:p>
            <a:pPr lvl="1"/>
            <a:r>
              <a:rPr lang="en-US" altLang="en-US">
                <a:ea typeface="MS PGothic" charset="-128"/>
              </a:rPr>
              <a:t>RandomAccess : reports the rate of integer random updates of memory in Giga-updates per second (GUPS)</a:t>
            </a:r>
          </a:p>
          <a:p>
            <a:pPr lvl="1"/>
            <a:r>
              <a:rPr lang="en-US" altLang="en-US">
                <a:ea typeface="MS PGothic" charset="-128"/>
              </a:rPr>
              <a:t>FFT : double precision complex 1-D discrete Fourier transform</a:t>
            </a:r>
          </a:p>
          <a:p>
            <a:pPr lvl="1"/>
            <a:r>
              <a:rPr lang="en-US" altLang="en-US">
                <a:ea typeface="MS PGothic" charset="-128"/>
              </a:rPr>
              <a:t>b_eff : reports the latency and bandwidth for several different communication patterns </a:t>
            </a:r>
          </a:p>
        </p:txBody>
      </p:sp>
    </p:spTree>
    <p:extLst>
      <p:ext uri="{BB962C8B-B14F-4D97-AF65-F5344CB8AC3E}">
        <p14:creationId xmlns:p14="http://schemas.microsoft.com/office/powerpoint/2010/main" val="659078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955431" y="412018"/>
            <a:ext cx="10515600" cy="1325563"/>
          </a:xfrm>
        </p:spPr>
        <p:txBody>
          <a:bodyPr/>
          <a:lstStyle/>
          <a:p>
            <a:r>
              <a:rPr lang="en-US" altLang="en-US" dirty="0">
                <a:ea typeface="MS PGothic" charset="-128"/>
              </a:rPr>
              <a:t>HPL (high performance </a:t>
            </a:r>
            <a:r>
              <a:rPr lang="en-US" altLang="en-US" dirty="0" err="1">
                <a:ea typeface="MS PGothic" charset="-128"/>
              </a:rPr>
              <a:t>linpack</a:t>
            </a:r>
            <a:r>
              <a:rPr lang="en-US" altLang="en-US" dirty="0">
                <a:ea typeface="MS PGothic" charset="-128"/>
              </a:rPr>
              <a:t>)</a:t>
            </a:r>
          </a:p>
        </p:txBody>
      </p:sp>
      <p:sp>
        <p:nvSpPr>
          <p:cNvPr id="32770" name="Content Placeholder 2"/>
          <p:cNvSpPr>
            <a:spLocks noGrp="1"/>
          </p:cNvSpPr>
          <p:nvPr>
            <p:ph idx="1"/>
          </p:nvPr>
        </p:nvSpPr>
        <p:spPr>
          <a:xfrm>
            <a:off x="838200" y="1825625"/>
            <a:ext cx="10515600" cy="4872160"/>
          </a:xfrm>
        </p:spPr>
        <p:txBody>
          <a:bodyPr>
            <a:normAutofit fontScale="92500" lnSpcReduction="10000"/>
          </a:bodyPr>
          <a:lstStyle/>
          <a:p>
            <a:r>
              <a:rPr lang="en-US" altLang="en-US" dirty="0">
                <a:ea typeface="MS PGothic" charset="-128"/>
              </a:rPr>
              <a:t>Key workload algorithm is LU factorization</a:t>
            </a:r>
          </a:p>
          <a:p>
            <a:r>
              <a:rPr lang="en-US" altLang="en-US" dirty="0">
                <a:ea typeface="MS PGothic" charset="-128"/>
              </a:rPr>
              <a:t>Given a problem size n, HPL will perform O(n</a:t>
            </a:r>
            <a:r>
              <a:rPr lang="en-US" altLang="en-US" baseline="30000" dirty="0">
                <a:ea typeface="MS PGothic" charset="-128"/>
              </a:rPr>
              <a:t>3</a:t>
            </a:r>
            <a:r>
              <a:rPr lang="en-US" altLang="en-US" dirty="0">
                <a:ea typeface="MS PGothic" charset="-128"/>
              </a:rPr>
              <a:t>) floating point operations while only performing O(n</a:t>
            </a:r>
            <a:r>
              <a:rPr lang="en-US" altLang="en-US" baseline="30000" dirty="0">
                <a:ea typeface="MS PGothic" charset="-128"/>
              </a:rPr>
              <a:t>2</a:t>
            </a:r>
            <a:r>
              <a:rPr lang="en-US" altLang="en-US" dirty="0">
                <a:ea typeface="MS PGothic" charset="-128"/>
              </a:rPr>
              <a:t>) memory accesses.  Consequently, HPL is not strongly influenced by memory bandwidth.</a:t>
            </a:r>
          </a:p>
          <a:p>
            <a:r>
              <a:rPr lang="en-US" altLang="en-US" dirty="0">
                <a:ea typeface="MS PGothic" charset="-128"/>
              </a:rPr>
              <a:t>HPL contains many possible variations in the way it is executed so that the best performing approach for a particular supercomputer can be found empirically. </a:t>
            </a:r>
          </a:p>
          <a:p>
            <a:r>
              <a:rPr lang="en-US" altLang="en-US" dirty="0">
                <a:ea typeface="MS PGothic" charset="-128"/>
              </a:rPr>
              <a:t>The user is also allowed to entirely replace the LU factorization and solver step reference implementation with an alternative implementation if so desired. </a:t>
            </a:r>
          </a:p>
          <a:p>
            <a:r>
              <a:rPr lang="en-US" altLang="en-US" dirty="0">
                <a:ea typeface="MS PGothic" charset="-128"/>
              </a:rPr>
              <a:t>Unlike the earlier versions of </a:t>
            </a:r>
            <a:r>
              <a:rPr lang="en-US" altLang="en-US" dirty="0" err="1">
                <a:ea typeface="MS PGothic" charset="-128"/>
              </a:rPr>
              <a:t>Linpack</a:t>
            </a:r>
            <a:r>
              <a:rPr lang="en-US" altLang="en-US" dirty="0">
                <a:ea typeface="MS PGothic" charset="-128"/>
              </a:rPr>
              <a:t>, there are no restrictions on problem size in HPL.</a:t>
            </a:r>
          </a:p>
          <a:p>
            <a:endParaRPr lang="en-US" altLang="en-US" dirty="0">
              <a:ea typeface="MS PGothic" charset="-128"/>
            </a:endParaRPr>
          </a:p>
        </p:txBody>
      </p:sp>
    </p:spTree>
    <p:extLst>
      <p:ext uri="{BB962C8B-B14F-4D97-AF65-F5344CB8AC3E}">
        <p14:creationId xmlns:p14="http://schemas.microsoft.com/office/powerpoint/2010/main" val="406202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1371601"/>
            <a:ext cx="3981449" cy="419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5638800"/>
            <a:ext cx="59436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le 1"/>
          <p:cNvSpPr>
            <a:spLocks noGrp="1"/>
          </p:cNvSpPr>
          <p:nvPr>
            <p:ph type="title"/>
          </p:nvPr>
        </p:nvSpPr>
        <p:spPr>
          <a:xfrm>
            <a:off x="1752600" y="22225"/>
            <a:ext cx="8382000" cy="1143000"/>
          </a:xfrm>
        </p:spPr>
        <p:txBody>
          <a:bodyPr/>
          <a:lstStyle/>
          <a:p>
            <a:r>
              <a:rPr lang="en-US" altLang="en-US">
                <a:ea typeface="MS PGothic" charset="-128"/>
              </a:rPr>
              <a:t>Running HPL/Linpack</a:t>
            </a:r>
          </a:p>
        </p:txBody>
      </p:sp>
      <p:sp>
        <p:nvSpPr>
          <p:cNvPr id="8196" name="Rectangle 7"/>
          <p:cNvSpPr>
            <a:spLocks noChangeArrowheads="1"/>
          </p:cNvSpPr>
          <p:nvPr/>
        </p:nvSpPr>
        <p:spPr bwMode="auto">
          <a:xfrm>
            <a:off x="1524000" y="914400"/>
            <a:ext cx="45720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600" i="0"/>
              <a:t>The parameter space for tuning HPL is very large so parameter inputs separated by a space on each line are run independently. </a:t>
            </a:r>
          </a:p>
          <a:p>
            <a:endParaRPr lang="en-US" altLang="en-US" sz="1600" i="0"/>
          </a:p>
          <a:p>
            <a:r>
              <a:rPr lang="en-US" altLang="en-US" sz="1600" i="0"/>
              <a:t>Lines 5-13 specify problem sizes, block size configurations, grid configurations, and residual thresholds.</a:t>
            </a:r>
          </a:p>
          <a:p>
            <a:endParaRPr lang="en-US" altLang="en-US" sz="1600" i="0"/>
          </a:p>
          <a:p>
            <a:r>
              <a:rPr lang="en-US" altLang="en-US" sz="1600" i="0"/>
              <a:t>Lines 14-31 specify algorithmic variations in HPL. HPL has a number of different algorithm options, including 6 different virtual panel broadcast topologies (line 23), a bandwidth reducing swap-broadcast algorithm (line 26), back substitution with look-ahead depth of one (line 24), and three different LU factorization algorithms (lines 21) among other options. </a:t>
            </a:r>
          </a:p>
          <a:p>
            <a:endParaRPr lang="en-US" altLang="en-US" sz="1600" i="0"/>
          </a:p>
          <a:p>
            <a:r>
              <a:rPr lang="en-US" altLang="en-US" sz="1600" i="0"/>
              <a:t>Tuning for these parameters on a specific supercomputer is a routine task with HPL</a:t>
            </a:r>
            <a:r>
              <a:rPr lang="en-US" altLang="en-US" sz="1600"/>
              <a:t>. </a:t>
            </a:r>
            <a:endParaRPr lang="en-US" altLang="en-US" sz="1600" i="0"/>
          </a:p>
        </p:txBody>
      </p:sp>
      <p:sp>
        <p:nvSpPr>
          <p:cNvPr id="8197" name="TextBox 8"/>
          <p:cNvSpPr txBox="1">
            <a:spLocks noChangeArrowheads="1"/>
          </p:cNvSpPr>
          <p:nvPr/>
        </p:nvSpPr>
        <p:spPr bwMode="auto">
          <a:xfrm>
            <a:off x="6962775" y="903288"/>
            <a:ext cx="2305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600"/>
              <a:t>Example HPL input file</a:t>
            </a:r>
          </a:p>
        </p:txBody>
      </p:sp>
      <p:sp>
        <p:nvSpPr>
          <p:cNvPr id="8198" name="TextBox 9"/>
          <p:cNvSpPr txBox="1">
            <a:spLocks noChangeArrowheads="1"/>
          </p:cNvSpPr>
          <p:nvPr/>
        </p:nvSpPr>
        <p:spPr bwMode="auto">
          <a:xfrm>
            <a:off x="2438401" y="5638800"/>
            <a:ext cx="2111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600"/>
              <a:t>Example HPL output</a:t>
            </a:r>
          </a:p>
        </p:txBody>
      </p:sp>
    </p:spTree>
    <p:extLst>
      <p:ext uri="{BB962C8B-B14F-4D97-AF65-F5344CB8AC3E}">
        <p14:creationId xmlns:p14="http://schemas.microsoft.com/office/powerpoint/2010/main" val="192970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Content Placeholder 2"/>
          <p:cNvSpPr>
            <a:spLocks noGrp="1"/>
          </p:cNvSpPr>
          <p:nvPr>
            <p:ph idx="1"/>
          </p:nvPr>
        </p:nvSpPr>
        <p:spPr/>
        <p:txBody>
          <a:bodyPr>
            <a:normAutofit/>
          </a:bodyPr>
          <a:lstStyle/>
          <a:p>
            <a:r>
              <a:rPr lang="en-US" altLang="en-US">
                <a:ea typeface="MS PGothic" charset="-128"/>
              </a:rPr>
              <a:t>For a certain problem size N</a:t>
            </a:r>
            <a:r>
              <a:rPr lang="en-US" altLang="en-US" baseline="-25000">
                <a:ea typeface="MS PGothic" charset="-128"/>
              </a:rPr>
              <a:t>max</a:t>
            </a:r>
            <a:r>
              <a:rPr lang="en-US" altLang="en-US">
                <a:ea typeface="MS PGothic" charset="-128"/>
              </a:rPr>
              <a:t>, the cumulative performance in Gflops reaches its maximum value called R</a:t>
            </a:r>
            <a:r>
              <a:rPr lang="en-US" altLang="en-US" baseline="-25000">
                <a:ea typeface="MS PGothic" charset="-128"/>
              </a:rPr>
              <a:t>max</a:t>
            </a:r>
            <a:r>
              <a:rPr lang="en-US" altLang="en-US">
                <a:ea typeface="MS PGothic" charset="-128"/>
              </a:rPr>
              <a:t>. </a:t>
            </a:r>
          </a:p>
          <a:p>
            <a:r>
              <a:rPr lang="en-US" altLang="en-US">
                <a:ea typeface="MS PGothic" charset="-128"/>
              </a:rPr>
              <a:t>The R</a:t>
            </a:r>
            <a:r>
              <a:rPr lang="en-US" altLang="en-US" baseline="-25000">
                <a:ea typeface="MS PGothic" charset="-128"/>
              </a:rPr>
              <a:t>max </a:t>
            </a:r>
            <a:r>
              <a:rPr lang="en-US" altLang="en-US">
                <a:ea typeface="MS PGothic" charset="-128"/>
              </a:rPr>
              <a:t>value is what is reported for the Top500 list ranking supercomputers. </a:t>
            </a:r>
          </a:p>
          <a:p>
            <a:r>
              <a:rPr lang="en-US" altLang="en-US">
                <a:ea typeface="MS PGothic" charset="-128"/>
              </a:rPr>
              <a:t>Another interesting metric from the HPL benchmark is N</a:t>
            </a:r>
            <a:r>
              <a:rPr lang="en-US" altLang="en-US" baseline="-25000">
                <a:ea typeface="MS PGothic" charset="-128"/>
              </a:rPr>
              <a:t>1/2</a:t>
            </a:r>
            <a:r>
              <a:rPr lang="en-US" altLang="en-US">
                <a:ea typeface="MS PGothic" charset="-128"/>
              </a:rPr>
              <a:t>.  N</a:t>
            </a:r>
            <a:r>
              <a:rPr lang="en-US" altLang="en-US" baseline="-25000">
                <a:ea typeface="MS PGothic" charset="-128"/>
              </a:rPr>
              <a:t>1/2</a:t>
            </a:r>
            <a:r>
              <a:rPr lang="en-US" altLang="en-US">
                <a:ea typeface="MS PGothic" charset="-128"/>
              </a:rPr>
              <a:t> is the problem size where the maximum performance achieved is R</a:t>
            </a:r>
            <a:r>
              <a:rPr lang="en-US" altLang="en-US" baseline="-25000">
                <a:ea typeface="MS PGothic" charset="-128"/>
              </a:rPr>
              <a:t>max</a:t>
            </a:r>
            <a:r>
              <a:rPr lang="en-US" altLang="en-US">
                <a:ea typeface="MS PGothic" charset="-128"/>
              </a:rPr>
              <a:t>/2.  </a:t>
            </a:r>
          </a:p>
        </p:txBody>
      </p:sp>
      <p:sp>
        <p:nvSpPr>
          <p:cNvPr id="9218" name="Title 1"/>
          <p:cNvSpPr>
            <a:spLocks noGrp="1"/>
          </p:cNvSpPr>
          <p:nvPr>
            <p:ph type="title"/>
          </p:nvPr>
        </p:nvSpPr>
        <p:spPr/>
        <p:txBody>
          <a:bodyPr/>
          <a:lstStyle/>
          <a:p>
            <a:r>
              <a:rPr lang="en-US" altLang="en-US">
                <a:ea typeface="MS PGothic" charset="-128"/>
              </a:rPr>
              <a:t>Running HPL/Linpack</a:t>
            </a:r>
          </a:p>
        </p:txBody>
      </p:sp>
    </p:spTree>
    <p:extLst>
      <p:ext uri="{BB962C8B-B14F-4D97-AF65-F5344CB8AC3E}">
        <p14:creationId xmlns:p14="http://schemas.microsoft.com/office/powerpoint/2010/main" val="561306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tLang="en-US">
                <a:ea typeface="MS PGothic" charset="-128"/>
              </a:rPr>
              <a:t>Running HPC Challenge Benchmark</a:t>
            </a:r>
          </a:p>
        </p:txBody>
      </p:sp>
      <p:pic>
        <p:nvPicPr>
          <p:cNvPr id="337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667000"/>
            <a:ext cx="5867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Box 5"/>
          <p:cNvSpPr txBox="1">
            <a:spLocks noChangeArrowheads="1"/>
          </p:cNvSpPr>
          <p:nvPr/>
        </p:nvSpPr>
        <p:spPr bwMode="auto">
          <a:xfrm>
            <a:off x="2133600" y="1524000"/>
            <a:ext cx="838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HPC Challenge benchmark runs all seven benchmarks at once using the parameter file from HPL augmented by 5 lines:</a:t>
            </a:r>
          </a:p>
        </p:txBody>
      </p:sp>
      <p:sp>
        <p:nvSpPr>
          <p:cNvPr id="33796" name="TextBox 6"/>
          <p:cNvSpPr txBox="1">
            <a:spLocks noChangeArrowheads="1"/>
          </p:cNvSpPr>
          <p:nvPr/>
        </p:nvSpPr>
        <p:spPr bwMode="auto">
          <a:xfrm>
            <a:off x="1981200" y="3657601"/>
            <a:ext cx="8229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Output from each of the seven benchmarks appears in the summary output</a:t>
            </a:r>
          </a:p>
        </p:txBody>
      </p:sp>
    </p:spTree>
    <p:extLst>
      <p:ext uri="{BB962C8B-B14F-4D97-AF65-F5344CB8AC3E}">
        <p14:creationId xmlns:p14="http://schemas.microsoft.com/office/powerpoint/2010/main" val="2135277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90800"/>
            <a:ext cx="220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2895600"/>
            <a:ext cx="3200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066800"/>
            <a:ext cx="2743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4267200"/>
            <a:ext cx="3733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4495800"/>
            <a:ext cx="25146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itle 1"/>
          <p:cNvSpPr>
            <a:spLocks noGrp="1"/>
          </p:cNvSpPr>
          <p:nvPr>
            <p:ph type="title"/>
          </p:nvPr>
        </p:nvSpPr>
        <p:spPr>
          <a:xfrm>
            <a:off x="1828800" y="76200"/>
            <a:ext cx="8382000" cy="1143000"/>
          </a:xfrm>
        </p:spPr>
        <p:txBody>
          <a:bodyPr/>
          <a:lstStyle/>
          <a:p>
            <a:r>
              <a:rPr lang="en-US" altLang="en-US">
                <a:ea typeface="MS PGothic" charset="-128"/>
              </a:rPr>
              <a:t>HPC Challenge Benchmark Output</a:t>
            </a:r>
          </a:p>
        </p:txBody>
      </p:sp>
      <p:sp>
        <p:nvSpPr>
          <p:cNvPr id="34824" name="TextBox 10"/>
          <p:cNvSpPr txBox="1">
            <a:spLocks noChangeArrowheads="1"/>
          </p:cNvSpPr>
          <p:nvPr/>
        </p:nvSpPr>
        <p:spPr bwMode="auto">
          <a:xfrm>
            <a:off x="1828800" y="1066801"/>
            <a:ext cx="2312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DGEMM output</a:t>
            </a:r>
          </a:p>
        </p:txBody>
      </p:sp>
      <p:sp>
        <p:nvSpPr>
          <p:cNvPr id="34825" name="TextBox 11"/>
          <p:cNvSpPr txBox="1">
            <a:spLocks noChangeArrowheads="1"/>
          </p:cNvSpPr>
          <p:nvPr/>
        </p:nvSpPr>
        <p:spPr bwMode="auto">
          <a:xfrm>
            <a:off x="1905001" y="2133601"/>
            <a:ext cx="237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PTRANS output</a:t>
            </a:r>
          </a:p>
        </p:txBody>
      </p:sp>
      <p:sp>
        <p:nvSpPr>
          <p:cNvPr id="34826" name="TextBox 12"/>
          <p:cNvSpPr txBox="1">
            <a:spLocks noChangeArrowheads="1"/>
          </p:cNvSpPr>
          <p:nvPr/>
        </p:nvSpPr>
        <p:spPr bwMode="auto">
          <a:xfrm>
            <a:off x="1828800" y="4038601"/>
            <a:ext cx="168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FFT output</a:t>
            </a:r>
          </a:p>
        </p:txBody>
      </p:sp>
      <p:sp>
        <p:nvSpPr>
          <p:cNvPr id="34827" name="TextBox 13"/>
          <p:cNvSpPr txBox="1">
            <a:spLocks noChangeArrowheads="1"/>
          </p:cNvSpPr>
          <p:nvPr/>
        </p:nvSpPr>
        <p:spPr bwMode="auto">
          <a:xfrm>
            <a:off x="4800601" y="1295401"/>
            <a:ext cx="2416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STREAM output</a:t>
            </a:r>
          </a:p>
        </p:txBody>
      </p:sp>
      <p:sp>
        <p:nvSpPr>
          <p:cNvPr id="34828" name="TextBox 14"/>
          <p:cNvSpPr txBox="1">
            <a:spLocks noChangeArrowheads="1"/>
          </p:cNvSpPr>
          <p:nvPr/>
        </p:nvSpPr>
        <p:spPr bwMode="auto">
          <a:xfrm>
            <a:off x="4876800" y="2819401"/>
            <a:ext cx="2362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RandomAccess output</a:t>
            </a:r>
          </a:p>
        </p:txBody>
      </p:sp>
      <p:sp>
        <p:nvSpPr>
          <p:cNvPr id="34829" name="TextBox 15"/>
          <p:cNvSpPr txBox="1">
            <a:spLocks noChangeArrowheads="1"/>
          </p:cNvSpPr>
          <p:nvPr/>
        </p:nvSpPr>
        <p:spPr bwMode="auto">
          <a:xfrm>
            <a:off x="5029201" y="4572001"/>
            <a:ext cx="181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b_eff output</a:t>
            </a:r>
          </a:p>
        </p:txBody>
      </p:sp>
    </p:spTree>
    <p:extLst>
      <p:ext uri="{BB962C8B-B14F-4D97-AF65-F5344CB8AC3E}">
        <p14:creationId xmlns:p14="http://schemas.microsoft.com/office/powerpoint/2010/main" val="1004742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en-US">
                <a:ea typeface="MS PGothic" charset="-128"/>
              </a:rPr>
              <a:t>HPCG Benchmark</a:t>
            </a:r>
          </a:p>
        </p:txBody>
      </p:sp>
      <p:sp>
        <p:nvSpPr>
          <p:cNvPr id="3" name="Content Placeholder 2"/>
          <p:cNvSpPr>
            <a:spLocks noGrp="1"/>
          </p:cNvSpPr>
          <p:nvPr>
            <p:ph idx="1"/>
          </p:nvPr>
        </p:nvSpPr>
        <p:spPr/>
        <p:txBody>
          <a:bodyPr>
            <a:normAutofit fontScale="92500" lnSpcReduction="10000"/>
          </a:bodyPr>
          <a:lstStyle/>
          <a:p>
            <a:pPr>
              <a:defRPr/>
            </a:pPr>
            <a:r>
              <a:rPr lang="en-US" dirty="0"/>
              <a:t>Developed by Jack </a:t>
            </a:r>
            <a:r>
              <a:rPr lang="en-US" dirty="0" err="1"/>
              <a:t>Dongarra</a:t>
            </a:r>
            <a:r>
              <a:rPr lang="en-US" dirty="0"/>
              <a:t> (HPL), Michael </a:t>
            </a:r>
            <a:r>
              <a:rPr lang="en-US" dirty="0" err="1"/>
              <a:t>Heroux</a:t>
            </a:r>
            <a:r>
              <a:rPr lang="en-US" dirty="0"/>
              <a:t>, and </a:t>
            </a:r>
            <a:r>
              <a:rPr lang="en-US" dirty="0" err="1"/>
              <a:t>Piotr</a:t>
            </a:r>
            <a:r>
              <a:rPr lang="en-US" dirty="0"/>
              <a:t> </a:t>
            </a:r>
            <a:r>
              <a:rPr lang="en-US" dirty="0" err="1"/>
              <a:t>Luszczek</a:t>
            </a:r>
            <a:r>
              <a:rPr lang="en-US" dirty="0"/>
              <a:t> (HPL)</a:t>
            </a:r>
          </a:p>
          <a:p>
            <a:pPr>
              <a:defRPr/>
            </a:pPr>
            <a:r>
              <a:rPr lang="en-US" dirty="0"/>
              <a:t>Aims to complement HPL in exploring memory and data access patterns in application workloads that are not well represented by HPL </a:t>
            </a:r>
          </a:p>
          <a:p>
            <a:pPr>
              <a:defRPr/>
            </a:pPr>
            <a:r>
              <a:rPr lang="en-US" dirty="0"/>
              <a:t>The workload in HPCG centers on a sparse system of linear equations , i.e. solve Ax = b where A is dominated by zero entries </a:t>
            </a:r>
          </a:p>
          <a:p>
            <a:pPr>
              <a:defRPr/>
            </a:pPr>
            <a:r>
              <a:rPr lang="en-US" dirty="0"/>
              <a:t>Workload arises from the discretization of a three dimensional </a:t>
            </a:r>
            <a:r>
              <a:rPr lang="en-US" dirty="0" err="1"/>
              <a:t>Laplacian</a:t>
            </a:r>
            <a:r>
              <a:rPr lang="en-US" dirty="0"/>
              <a:t> partial differential equation with a 27 point stencil.</a:t>
            </a:r>
          </a:p>
          <a:p>
            <a:pPr>
              <a:defRPr/>
            </a:pPr>
            <a:r>
              <a:rPr lang="en-US" dirty="0"/>
              <a:t> For problem size n, HPCG performs O(n) floating point operations while also requiring O(n) memory accesses.</a:t>
            </a:r>
          </a:p>
          <a:p>
            <a:pPr>
              <a:defRPr/>
            </a:pPr>
            <a:r>
              <a:rPr lang="en-US" dirty="0"/>
              <a:t>HPCG, like HPL, reports Flops</a:t>
            </a:r>
          </a:p>
          <a:p>
            <a:pPr marL="0" indent="0">
              <a:buNone/>
              <a:defRPr/>
            </a:pPr>
            <a:endParaRPr lang="en-US" dirty="0"/>
          </a:p>
        </p:txBody>
      </p:sp>
    </p:spTree>
    <p:extLst>
      <p:ext uri="{BB962C8B-B14F-4D97-AF65-F5344CB8AC3E}">
        <p14:creationId xmlns:p14="http://schemas.microsoft.com/office/powerpoint/2010/main" val="1045146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normAutofit/>
          </a:bodyPr>
          <a:lstStyle/>
          <a:p>
            <a:r>
              <a:rPr lang="en-US" altLang="en-US">
                <a:ea typeface="MS PGothic" charset="-128"/>
              </a:rPr>
              <a:t>HPCG Benchmark for Top10 compared to HPL</a:t>
            </a:r>
          </a:p>
        </p:txBody>
      </p:sp>
      <p:sp>
        <p:nvSpPr>
          <p:cNvPr id="36867" name="Title 1"/>
          <p:cNvSpPr txBox="1">
            <a:spLocks/>
          </p:cNvSpPr>
          <p:nvPr/>
        </p:nvSpPr>
        <p:spPr bwMode="auto">
          <a:xfrm>
            <a:off x="1905000" y="50292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b="1">
                <a:solidFill>
                  <a:srgbClr val="B30838"/>
                </a:solidFill>
              </a:rPr>
              <a:t>HPCG only achieves a small fraction of the HPL Flops in to Top10</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124200" y="1589723"/>
            <a:ext cx="5943600" cy="3678555"/>
          </a:xfrm>
          <a:prstGeom prst="rect">
            <a:avLst/>
          </a:prstGeom>
        </p:spPr>
      </p:pic>
    </p:spTree>
    <p:extLst>
      <p:ext uri="{BB962C8B-B14F-4D97-AF65-F5344CB8AC3E}">
        <p14:creationId xmlns:p14="http://schemas.microsoft.com/office/powerpoint/2010/main" val="1512106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1905000"/>
            <a:ext cx="61452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200400"/>
            <a:ext cx="24003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429001"/>
            <a:ext cx="3543300"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6700" y="4800600"/>
            <a:ext cx="27813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0300" y="5791200"/>
            <a:ext cx="445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itle 1"/>
          <p:cNvSpPr>
            <a:spLocks noGrp="1"/>
          </p:cNvSpPr>
          <p:nvPr>
            <p:ph type="title"/>
          </p:nvPr>
        </p:nvSpPr>
        <p:spPr>
          <a:xfrm>
            <a:off x="1752600" y="76200"/>
            <a:ext cx="8382000" cy="1143000"/>
          </a:xfrm>
        </p:spPr>
        <p:txBody>
          <a:bodyPr/>
          <a:lstStyle/>
          <a:p>
            <a:r>
              <a:rPr lang="en-US" altLang="en-US">
                <a:ea typeface="MS PGothic" charset="-128"/>
              </a:rPr>
              <a:t>Running HPCG</a:t>
            </a:r>
          </a:p>
        </p:txBody>
      </p:sp>
      <p:sp>
        <p:nvSpPr>
          <p:cNvPr id="37895" name="TextBox 9"/>
          <p:cNvSpPr txBox="1">
            <a:spLocks noChangeArrowheads="1"/>
          </p:cNvSpPr>
          <p:nvPr/>
        </p:nvSpPr>
        <p:spPr bwMode="auto">
          <a:xfrm>
            <a:off x="1828801" y="990601"/>
            <a:ext cx="50212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Simple parameter file: </a:t>
            </a:r>
          </a:p>
          <a:p>
            <a:r>
              <a:rPr lang="en-US" altLang="en-US" sz="1800" i="0"/>
              <a:t>line 3 specifies the local process cubic grid size</a:t>
            </a:r>
          </a:p>
          <a:p>
            <a:r>
              <a:rPr lang="en-US" altLang="en-US" sz="1800" i="0"/>
              <a:t>line 4 gives the runtime in seconds</a:t>
            </a:r>
          </a:p>
        </p:txBody>
      </p:sp>
      <p:sp>
        <p:nvSpPr>
          <p:cNvPr id="37896" name="TextBox 10"/>
          <p:cNvSpPr txBox="1">
            <a:spLocks noChangeArrowheads="1"/>
          </p:cNvSpPr>
          <p:nvPr/>
        </p:nvSpPr>
        <p:spPr bwMode="auto">
          <a:xfrm>
            <a:off x="1905000" y="2819400"/>
            <a:ext cx="6394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The output includes the global problem size along with V &amp; V</a:t>
            </a:r>
          </a:p>
        </p:txBody>
      </p:sp>
      <p:sp>
        <p:nvSpPr>
          <p:cNvPr id="37897" name="TextBox 11"/>
          <p:cNvSpPr txBox="1">
            <a:spLocks noChangeArrowheads="1"/>
          </p:cNvSpPr>
          <p:nvPr/>
        </p:nvSpPr>
        <p:spPr bwMode="auto">
          <a:xfrm>
            <a:off x="4267200" y="5029201"/>
            <a:ext cx="3581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And a final performance summary for each kernel</a:t>
            </a:r>
          </a:p>
        </p:txBody>
      </p:sp>
    </p:spTree>
    <p:extLst>
      <p:ext uri="{BB962C8B-B14F-4D97-AF65-F5344CB8AC3E}">
        <p14:creationId xmlns:p14="http://schemas.microsoft.com/office/powerpoint/2010/main" val="660853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987550" y="269876"/>
            <a:ext cx="82169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Columbia</a:t>
            </a:r>
            <a:endParaRPr lang="en-US" kern="0" dirty="0"/>
          </a:p>
        </p:txBody>
      </p:sp>
      <p:sp>
        <p:nvSpPr>
          <p:cNvPr id="8194" name="Rectangle 4"/>
          <p:cNvSpPr>
            <a:spLocks noChangeArrowheads="1"/>
          </p:cNvSpPr>
          <p:nvPr/>
        </p:nvSpPr>
        <p:spPr bwMode="auto">
          <a:xfrm>
            <a:off x="6096000" y="1143000"/>
            <a:ext cx="4343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a:lnSpc>
                <a:spcPct val="80000"/>
              </a:lnSpc>
              <a:buClr>
                <a:srgbClr val="430467"/>
              </a:buClr>
              <a:buFont typeface="Times" charset="0"/>
              <a:buChar char="•"/>
            </a:pPr>
            <a:endParaRPr lang="en-US" altLang="en-US" sz="1500"/>
          </a:p>
        </p:txBody>
      </p:sp>
      <p:sp>
        <p:nvSpPr>
          <p:cNvPr id="8195" name="Rectangle 3"/>
          <p:cNvSpPr txBox="1">
            <a:spLocks noChangeArrowheads="1"/>
          </p:cNvSpPr>
          <p:nvPr/>
        </p:nvSpPr>
        <p:spPr bwMode="auto">
          <a:xfrm>
            <a:off x="2201864" y="2743200"/>
            <a:ext cx="39020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spcBef>
                <a:spcPct val="20000"/>
              </a:spcBef>
              <a:buChar char="•"/>
              <a:defRPr sz="2000">
                <a:solidFill>
                  <a:schemeClr val="tx1"/>
                </a:solidFill>
                <a:latin typeface="Arial" charset="0"/>
                <a:ea typeface="MS PGothic" charset="-128"/>
              </a:defRPr>
            </a:lvl1pPr>
            <a:lvl2pPr marL="460375" indent="-169863">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lnSpc>
                <a:spcPct val="95000"/>
              </a:lnSpc>
              <a:spcBef>
                <a:spcPct val="35000"/>
              </a:spcBef>
            </a:pPr>
            <a:r>
              <a:rPr lang="en-US" altLang="en-US" sz="1800">
                <a:solidFill>
                  <a:srgbClr val="333333"/>
                </a:solidFill>
              </a:rPr>
              <a:t>NASA</a:t>
            </a:r>
            <a:r>
              <a:rPr lang="ja-JP" altLang="en-US" sz="1800">
                <a:solidFill>
                  <a:srgbClr val="333333"/>
                </a:solidFill>
              </a:rPr>
              <a:t>’</a:t>
            </a:r>
            <a:r>
              <a:rPr lang="en-US" altLang="ja-JP" sz="1800">
                <a:solidFill>
                  <a:srgbClr val="333333"/>
                </a:solidFill>
              </a:rPr>
              <a:t>s largest computer</a:t>
            </a:r>
          </a:p>
          <a:p>
            <a:pPr eaLnBrk="1" hangingPunct="1">
              <a:lnSpc>
                <a:spcPct val="95000"/>
              </a:lnSpc>
              <a:spcBef>
                <a:spcPct val="35000"/>
              </a:spcBef>
            </a:pPr>
            <a:r>
              <a:rPr lang="en-US" altLang="en-US" sz="1800">
                <a:solidFill>
                  <a:srgbClr val="333333"/>
                </a:solidFill>
              </a:rPr>
              <a:t>NASA Ames Research Center</a:t>
            </a:r>
          </a:p>
          <a:p>
            <a:pPr eaLnBrk="1" hangingPunct="1">
              <a:lnSpc>
                <a:spcPct val="95000"/>
              </a:lnSpc>
              <a:spcBef>
                <a:spcPct val="35000"/>
              </a:spcBef>
            </a:pPr>
            <a:r>
              <a:rPr lang="en-US" altLang="en-US" sz="1800">
                <a:solidFill>
                  <a:srgbClr val="333333"/>
                </a:solidFill>
              </a:rPr>
              <a:t>A Constellation</a:t>
            </a:r>
          </a:p>
          <a:p>
            <a:pPr lvl="1" eaLnBrk="1" hangingPunct="1">
              <a:lnSpc>
                <a:spcPct val="95000"/>
              </a:lnSpc>
              <a:spcBef>
                <a:spcPct val="35000"/>
              </a:spcBef>
              <a:buFont typeface="Arial" charset="0"/>
              <a:buChar char="•"/>
            </a:pPr>
            <a:r>
              <a:rPr lang="en-US" altLang="en-US" sz="1600">
                <a:solidFill>
                  <a:srgbClr val="333333"/>
                </a:solidFill>
              </a:rPr>
              <a:t>20 nodes</a:t>
            </a:r>
          </a:p>
          <a:p>
            <a:pPr lvl="1" eaLnBrk="1" hangingPunct="1">
              <a:lnSpc>
                <a:spcPct val="95000"/>
              </a:lnSpc>
              <a:spcBef>
                <a:spcPct val="35000"/>
              </a:spcBef>
              <a:buFont typeface="Arial" charset="0"/>
              <a:buChar char="•"/>
            </a:pPr>
            <a:r>
              <a:rPr lang="en-US" altLang="en-US" sz="1600">
                <a:solidFill>
                  <a:srgbClr val="333333"/>
                </a:solidFill>
              </a:rPr>
              <a:t>SGI Altix 512 processor nodes</a:t>
            </a:r>
          </a:p>
          <a:p>
            <a:pPr lvl="1" eaLnBrk="1" hangingPunct="1">
              <a:lnSpc>
                <a:spcPct val="95000"/>
              </a:lnSpc>
              <a:spcBef>
                <a:spcPct val="35000"/>
              </a:spcBef>
              <a:buFont typeface="Arial" charset="0"/>
              <a:buChar char="•"/>
            </a:pPr>
            <a:r>
              <a:rPr lang="en-US" altLang="en-US" sz="1600">
                <a:solidFill>
                  <a:srgbClr val="333333"/>
                </a:solidFill>
              </a:rPr>
              <a:t>Total: 10,240 Intel Itanium-2 processors</a:t>
            </a:r>
          </a:p>
          <a:p>
            <a:pPr eaLnBrk="1" hangingPunct="1">
              <a:lnSpc>
                <a:spcPct val="95000"/>
              </a:lnSpc>
              <a:spcBef>
                <a:spcPct val="35000"/>
              </a:spcBef>
            </a:pPr>
            <a:r>
              <a:rPr lang="en-US" altLang="en-US" sz="1800">
                <a:solidFill>
                  <a:srgbClr val="333333"/>
                </a:solidFill>
              </a:rPr>
              <a:t>400 Terabytes of RAID</a:t>
            </a:r>
          </a:p>
          <a:p>
            <a:pPr eaLnBrk="1" hangingPunct="1">
              <a:lnSpc>
                <a:spcPct val="95000"/>
              </a:lnSpc>
              <a:spcBef>
                <a:spcPct val="35000"/>
              </a:spcBef>
            </a:pPr>
            <a:r>
              <a:rPr lang="en-US" altLang="en-US" sz="1800">
                <a:solidFill>
                  <a:srgbClr val="333333"/>
                </a:solidFill>
              </a:rPr>
              <a:t>2.5 Petabytes of silo farm tape storage</a:t>
            </a:r>
          </a:p>
        </p:txBody>
      </p:sp>
      <p:pic>
        <p:nvPicPr>
          <p:cNvPr id="8196" name="Picture 4" descr="Columbia_future_l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1" y="1095376"/>
            <a:ext cx="3903663"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altiximage_l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057401"/>
            <a:ext cx="417195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832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1" name="Object 3"/>
          <p:cNvGraphicFramePr>
            <a:graphicFrameLocks noChangeAspect="1"/>
          </p:cNvGraphicFramePr>
          <p:nvPr/>
        </p:nvGraphicFramePr>
        <p:xfrm>
          <a:off x="2667000" y="1981201"/>
          <a:ext cx="6927850" cy="4106863"/>
        </p:xfrm>
        <a:graphic>
          <a:graphicData uri="http://schemas.openxmlformats.org/presentationml/2006/ole">
            <mc:AlternateContent xmlns:mc="http://schemas.openxmlformats.org/markup-compatibility/2006">
              <mc:Choice xmlns:v="urn:schemas-microsoft-com:vml" Requires="v">
                <p:oleObj name="Document" r:id="rId2" imgW="6083076" imgH="3606667" progId="Word.Document.12">
                  <p:embed/>
                </p:oleObj>
              </mc:Choice>
              <mc:Fallback>
                <p:oleObj name="Document" r:id="rId2" imgW="6083076" imgH="3606667" progId="Word.Document.12">
                  <p:embed/>
                  <p:pic>
                    <p:nvPicPr>
                      <p:cNvPr id="1024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981201"/>
                        <a:ext cx="6927850"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2" name="Title 1"/>
          <p:cNvSpPr>
            <a:spLocks noGrp="1"/>
          </p:cNvSpPr>
          <p:nvPr>
            <p:ph type="title"/>
          </p:nvPr>
        </p:nvSpPr>
        <p:spPr>
          <a:xfrm>
            <a:off x="1752600" y="76200"/>
            <a:ext cx="8382000" cy="1143000"/>
          </a:xfrm>
        </p:spPr>
        <p:txBody>
          <a:bodyPr/>
          <a:lstStyle/>
          <a:p>
            <a:r>
              <a:rPr lang="en-US" altLang="en-US">
                <a:ea typeface="MS PGothic" charset="-128"/>
              </a:rPr>
              <a:t>NAS Parallel Benchmarks (NPB)</a:t>
            </a:r>
          </a:p>
        </p:txBody>
      </p:sp>
      <p:sp>
        <p:nvSpPr>
          <p:cNvPr id="10243" name="Rectangle 6"/>
          <p:cNvSpPr>
            <a:spLocks noChangeArrowheads="1"/>
          </p:cNvSpPr>
          <p:nvPr/>
        </p:nvSpPr>
        <p:spPr bwMode="auto">
          <a:xfrm>
            <a:off x="1676400" y="990601"/>
            <a:ext cx="838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The NAS parallel benchmarks (NPB) are a series of small self-contained programs that encapsulate the performance attributes of a large computational fluid dynamics application </a:t>
            </a:r>
          </a:p>
        </p:txBody>
      </p:sp>
    </p:spTree>
    <p:extLst>
      <p:ext uri="{BB962C8B-B14F-4D97-AF65-F5344CB8AC3E}">
        <p14:creationId xmlns:p14="http://schemas.microsoft.com/office/powerpoint/2010/main" val="180948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altLang="en-US">
                <a:ea typeface="MS PGothic" charset="-128"/>
              </a:rPr>
              <a:t>NPB originates from the NASA Ames research center in 1991</a:t>
            </a:r>
          </a:p>
          <a:p>
            <a:r>
              <a:rPr lang="en-US" altLang="en-US">
                <a:ea typeface="MS PGothic" charset="-128"/>
              </a:rPr>
              <a:t>The first version of the benchmark consisted of eight problems that were specified entirely in a “pencil and paper” fashion.  That is, there was no reference implementation as in other benchmarks and the benchmark was specified algorithmically.  </a:t>
            </a:r>
          </a:p>
          <a:p>
            <a:r>
              <a:rPr lang="en-US" altLang="en-US">
                <a:ea typeface="MS PGothic" charset="-128"/>
              </a:rPr>
              <a:t>In 1995, the second version of NPB was announced where reference versions based on MPI and Fortran77 would be distributed.</a:t>
            </a:r>
          </a:p>
          <a:p>
            <a:r>
              <a:rPr lang="en-US" altLang="en-US">
                <a:ea typeface="MS PGothic" charset="-128"/>
              </a:rPr>
              <a:t>Subsequently, a third version of NPB was released which included a number of additions to the original eight problems as some additional parallel programming API’s beyond MPI such as OpenMP, High Performance Fortran, and Java.</a:t>
            </a:r>
          </a:p>
          <a:p>
            <a:endParaRPr lang="en-US" altLang="en-US">
              <a:ea typeface="MS PGothic" charset="-128"/>
            </a:endParaRPr>
          </a:p>
          <a:p>
            <a:pPr>
              <a:buFontTx/>
              <a:buNone/>
            </a:pPr>
            <a:endParaRPr lang="en-US" altLang="en-US">
              <a:ea typeface="MS PGothic" charset="-128"/>
            </a:endParaRPr>
          </a:p>
        </p:txBody>
      </p:sp>
      <p:sp>
        <p:nvSpPr>
          <p:cNvPr id="11266" name="Title 1"/>
          <p:cNvSpPr>
            <a:spLocks noGrp="1"/>
          </p:cNvSpPr>
          <p:nvPr>
            <p:ph type="title"/>
          </p:nvPr>
        </p:nvSpPr>
        <p:spPr/>
        <p:txBody>
          <a:bodyPr/>
          <a:lstStyle/>
          <a:p>
            <a:r>
              <a:rPr lang="en-US" altLang="en-US">
                <a:ea typeface="MS PGothic" charset="-128"/>
              </a:rPr>
              <a:t>NAS Parallel Benchmarks (NPB)</a:t>
            </a:r>
          </a:p>
        </p:txBody>
      </p:sp>
    </p:spTree>
    <p:extLst>
      <p:ext uri="{BB962C8B-B14F-4D97-AF65-F5344CB8AC3E}">
        <p14:creationId xmlns:p14="http://schemas.microsoft.com/office/powerpoint/2010/main" val="370998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Content Placeholder 2"/>
          <p:cNvSpPr>
            <a:spLocks noGrp="1"/>
          </p:cNvSpPr>
          <p:nvPr>
            <p:ph idx="1"/>
          </p:nvPr>
        </p:nvSpPr>
        <p:spPr>
          <a:xfrm>
            <a:off x="1789724" y="1799492"/>
            <a:ext cx="8380413" cy="4343400"/>
          </a:xfrm>
        </p:spPr>
        <p:txBody>
          <a:bodyPr>
            <a:normAutofit fontScale="85000" lnSpcReduction="20000"/>
          </a:bodyPr>
          <a:lstStyle/>
          <a:p>
            <a:r>
              <a:rPr lang="en-US" altLang="en-US" dirty="0">
                <a:ea typeface="MS PGothic" charset="-128"/>
              </a:rPr>
              <a:t>IS: large integer sort for testing both integer computation speed and network performance</a:t>
            </a:r>
          </a:p>
          <a:p>
            <a:r>
              <a:rPr lang="en-US" altLang="en-US" dirty="0">
                <a:ea typeface="MS PGothic" charset="-128"/>
              </a:rPr>
              <a:t>EP: embarrassingly parallel random number generation for integral evaluation</a:t>
            </a:r>
          </a:p>
          <a:p>
            <a:r>
              <a:rPr lang="en-US" altLang="en-US" dirty="0">
                <a:ea typeface="MS PGothic" charset="-128"/>
              </a:rPr>
              <a:t>CG: a conjugate gradient approximation to compute the smallest eigenvalue of a sparse symmetric matrix</a:t>
            </a:r>
          </a:p>
          <a:p>
            <a:r>
              <a:rPr lang="en-US" altLang="en-US" dirty="0">
                <a:ea typeface="MS PGothic" charset="-128"/>
              </a:rPr>
              <a:t>MG: a multigrid solver for computing a 3-D potential</a:t>
            </a:r>
          </a:p>
          <a:p>
            <a:r>
              <a:rPr lang="en-US" altLang="en-US" dirty="0">
                <a:ea typeface="MS PGothic" charset="-128"/>
              </a:rPr>
              <a:t>FFT: a time integrator of a 3-D partial differential equation using the Fast Fourier Transform</a:t>
            </a:r>
          </a:p>
          <a:p>
            <a:r>
              <a:rPr lang="en-US" altLang="en-US" dirty="0">
                <a:ea typeface="MS PGothic" charset="-128"/>
              </a:rPr>
              <a:t>BT: a block tri-diagonal solver with a 5 x 5 block size</a:t>
            </a:r>
          </a:p>
          <a:p>
            <a:r>
              <a:rPr lang="en-US" altLang="en-US" dirty="0">
                <a:ea typeface="MS PGothic" charset="-128"/>
              </a:rPr>
              <a:t>SP: a penta-diagonal solver</a:t>
            </a:r>
          </a:p>
          <a:p>
            <a:r>
              <a:rPr lang="en-US" altLang="en-US" dirty="0">
                <a:ea typeface="MS PGothic" charset="-128"/>
              </a:rPr>
              <a:t>LU: An LU solver for coupled parabolic/elliptic partial differential equations. </a:t>
            </a:r>
          </a:p>
        </p:txBody>
      </p:sp>
      <p:sp>
        <p:nvSpPr>
          <p:cNvPr id="12290" name="Title 1"/>
          <p:cNvSpPr>
            <a:spLocks noGrp="1"/>
          </p:cNvSpPr>
          <p:nvPr>
            <p:ph type="title"/>
          </p:nvPr>
        </p:nvSpPr>
        <p:spPr/>
        <p:txBody>
          <a:bodyPr>
            <a:normAutofit/>
          </a:bodyPr>
          <a:lstStyle/>
          <a:p>
            <a:r>
              <a:rPr lang="en-US" altLang="en-US" dirty="0">
                <a:ea typeface="MS PGothic" charset="-128"/>
              </a:rPr>
              <a:t>NAS Parallel Benchmarks (NPB): the eight original problems</a:t>
            </a:r>
          </a:p>
        </p:txBody>
      </p:sp>
    </p:spTree>
    <p:extLst>
      <p:ext uri="{BB962C8B-B14F-4D97-AF65-F5344CB8AC3E}">
        <p14:creationId xmlns:p14="http://schemas.microsoft.com/office/powerpoint/2010/main" val="1232056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1" y="1143000"/>
            <a:ext cx="4132263"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itle 1"/>
          <p:cNvSpPr>
            <a:spLocks noGrp="1"/>
          </p:cNvSpPr>
          <p:nvPr>
            <p:ph type="title"/>
          </p:nvPr>
        </p:nvSpPr>
        <p:spPr>
          <a:xfrm>
            <a:off x="1828800" y="152400"/>
            <a:ext cx="8382000" cy="1143000"/>
          </a:xfrm>
        </p:spPr>
        <p:txBody>
          <a:bodyPr/>
          <a:lstStyle/>
          <a:p>
            <a:r>
              <a:rPr lang="en-US" altLang="en-US">
                <a:ea typeface="MS PGothic" charset="-128"/>
              </a:rPr>
              <a:t>Running NPB</a:t>
            </a:r>
          </a:p>
        </p:txBody>
      </p:sp>
      <p:sp>
        <p:nvSpPr>
          <p:cNvPr id="13315" name="TextBox 5"/>
          <p:cNvSpPr txBox="1">
            <a:spLocks noChangeArrowheads="1"/>
          </p:cNvSpPr>
          <p:nvPr/>
        </p:nvSpPr>
        <p:spPr bwMode="auto">
          <a:xfrm>
            <a:off x="1752600" y="1447800"/>
            <a:ext cx="44958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buFont typeface="Arial" charset="0"/>
              <a:buChar char="•"/>
            </a:pPr>
            <a:r>
              <a:rPr lang="en-US" altLang="en-US" sz="1800" i="0"/>
              <a:t>The number of processes on which the benchmark runs is specified at compile time.</a:t>
            </a:r>
          </a:p>
          <a:p>
            <a:pPr>
              <a:buFont typeface="Arial" charset="0"/>
              <a:buChar char="•"/>
            </a:pPr>
            <a:r>
              <a:rPr lang="en-US" altLang="en-US" sz="1800" i="0"/>
              <a:t>The problem class is specified at compile time. One of 7 options:  S,W,A,B,C,D, or E.</a:t>
            </a:r>
            <a:r>
              <a:rPr lang="en-US" altLang="en-US" sz="1800"/>
              <a:t> </a:t>
            </a:r>
            <a:r>
              <a:rPr lang="en-US" altLang="en-US" sz="1800" i="0"/>
              <a:t>W indicates a problem for a 1990’s era workstation; A, B, C indicate standard problem sizes increasing by a factor of 4 with each letter; D and E indicate large test problems increasing by a factor of 16 by each letter. </a:t>
            </a:r>
          </a:p>
        </p:txBody>
      </p:sp>
      <p:sp>
        <p:nvSpPr>
          <p:cNvPr id="13316" name="TextBox 6"/>
          <p:cNvSpPr txBox="1">
            <a:spLocks noChangeArrowheads="1"/>
          </p:cNvSpPr>
          <p:nvPr/>
        </p:nvSpPr>
        <p:spPr bwMode="auto">
          <a:xfrm>
            <a:off x="6400800" y="762000"/>
            <a:ext cx="3854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Output from NPB IS on 4 processes</a:t>
            </a:r>
          </a:p>
        </p:txBody>
      </p:sp>
    </p:spTree>
    <p:extLst>
      <p:ext uri="{BB962C8B-B14F-4D97-AF65-F5344CB8AC3E}">
        <p14:creationId xmlns:p14="http://schemas.microsoft.com/office/powerpoint/2010/main" val="1135666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Content Placeholder 2"/>
          <p:cNvSpPr>
            <a:spLocks noGrp="1"/>
          </p:cNvSpPr>
          <p:nvPr>
            <p:ph idx="1"/>
          </p:nvPr>
        </p:nvSpPr>
        <p:spPr/>
        <p:txBody>
          <a:bodyPr>
            <a:normAutofit fontScale="92500" lnSpcReduction="20000"/>
          </a:bodyPr>
          <a:lstStyle/>
          <a:p>
            <a:r>
              <a:rPr lang="en-US" altLang="en-US">
                <a:ea typeface="MS PGothic" charset="-128"/>
              </a:rPr>
              <a:t>The graph500 benchmark was announced in 2010 and is intended to represent data intensive workloads rather than floating point intensive computations as in HPL. </a:t>
            </a:r>
          </a:p>
          <a:p>
            <a:r>
              <a:rPr lang="en-US" altLang="en-US">
                <a:ea typeface="MS PGothic" charset="-128"/>
              </a:rPr>
              <a:t>Supported by an international steering committee of over 50 members and led by Richard Murphy (Micron)</a:t>
            </a:r>
          </a:p>
          <a:p>
            <a:r>
              <a:rPr lang="en-US" altLang="en-US">
                <a:ea typeface="MS PGothic" charset="-128"/>
              </a:rPr>
              <a:t>The graph500 benchmark targets three key problems in the context of data intensive applications: concurrent search, the single source shortest path, and the maximal independent set.</a:t>
            </a:r>
          </a:p>
          <a:p>
            <a:r>
              <a:rPr lang="en-US" altLang="en-US">
                <a:ea typeface="MS PGothic" charset="-128"/>
              </a:rPr>
              <a:t> At present, only the concurrent search problem has been specified as graph500 benchmark 1 and is sometimes also referred to as the graph500 benchmark. </a:t>
            </a:r>
          </a:p>
          <a:p>
            <a:r>
              <a:rPr lang="en-US" altLang="en-US">
                <a:ea typeface="MS PGothic" charset="-128"/>
              </a:rPr>
              <a:t>The graph500 search benchmark implements the breadth-first search algorithm on a large graph. </a:t>
            </a:r>
          </a:p>
        </p:txBody>
      </p:sp>
      <p:sp>
        <p:nvSpPr>
          <p:cNvPr id="14338" name="Title 1"/>
          <p:cNvSpPr>
            <a:spLocks noGrp="1"/>
          </p:cNvSpPr>
          <p:nvPr>
            <p:ph type="title"/>
          </p:nvPr>
        </p:nvSpPr>
        <p:spPr/>
        <p:txBody>
          <a:bodyPr/>
          <a:lstStyle/>
          <a:p>
            <a:r>
              <a:rPr lang="en-US" altLang="en-US">
                <a:ea typeface="MS PGothic" charset="-128"/>
              </a:rPr>
              <a:t>Graph500 Benchmark</a:t>
            </a:r>
          </a:p>
        </p:txBody>
      </p:sp>
    </p:spTree>
    <p:extLst>
      <p:ext uri="{BB962C8B-B14F-4D97-AF65-F5344CB8AC3E}">
        <p14:creationId xmlns:p14="http://schemas.microsoft.com/office/powerpoint/2010/main" val="305051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219200"/>
            <a:ext cx="4953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itle 1"/>
          <p:cNvSpPr>
            <a:spLocks noGrp="1"/>
          </p:cNvSpPr>
          <p:nvPr>
            <p:ph type="title"/>
          </p:nvPr>
        </p:nvSpPr>
        <p:spPr/>
        <p:txBody>
          <a:bodyPr>
            <a:normAutofit/>
          </a:bodyPr>
          <a:lstStyle/>
          <a:p>
            <a:r>
              <a:rPr lang="en-US" altLang="en-US">
                <a:ea typeface="MS PGothic" charset="-128"/>
              </a:rPr>
              <a:t>Graph500 Benchmark: Breadth-first search</a:t>
            </a:r>
          </a:p>
        </p:txBody>
      </p:sp>
      <p:sp>
        <p:nvSpPr>
          <p:cNvPr id="15363" name="TextBox 5"/>
          <p:cNvSpPr txBox="1">
            <a:spLocks noChangeArrowheads="1"/>
          </p:cNvSpPr>
          <p:nvPr/>
        </p:nvSpPr>
        <p:spPr bwMode="auto">
          <a:xfrm>
            <a:off x="2057400" y="4800600"/>
            <a:ext cx="8153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Example of the breadth-first search traversal of this graph data structure starting at vertex 8.  The starting vertex is also called the root.  The adjacent vertices to the root are 4 and 5, colored red.  The adjacent vertices to those are 1, 7, and 9, colored blue.  Lines connecting the vertices are called edges </a:t>
            </a:r>
          </a:p>
        </p:txBody>
      </p:sp>
    </p:spTree>
    <p:extLst>
      <p:ext uri="{BB962C8B-B14F-4D97-AF65-F5344CB8AC3E}">
        <p14:creationId xmlns:p14="http://schemas.microsoft.com/office/powerpoint/2010/main" val="951750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a:ea typeface="MS PGothic" charset="-128"/>
              </a:rPr>
              <a:t>Graph500 Benchmark 1: Search</a:t>
            </a:r>
          </a:p>
        </p:txBody>
      </p:sp>
      <p:sp>
        <p:nvSpPr>
          <p:cNvPr id="38914" name="Content Placeholder 2"/>
          <p:cNvSpPr>
            <a:spLocks noGrp="1"/>
          </p:cNvSpPr>
          <p:nvPr>
            <p:ph idx="1"/>
          </p:nvPr>
        </p:nvSpPr>
        <p:spPr/>
        <p:txBody>
          <a:bodyPr>
            <a:normAutofit fontScale="92500" lnSpcReduction="20000"/>
          </a:bodyPr>
          <a:lstStyle/>
          <a:p>
            <a:r>
              <a:rPr lang="en-US" altLang="en-US">
                <a:ea typeface="MS PGothic" charset="-128"/>
              </a:rPr>
              <a:t>The benchmark starts with a root and finds all reachable vertices from that root </a:t>
            </a:r>
          </a:p>
          <a:p>
            <a:r>
              <a:rPr lang="en-US" altLang="en-US">
                <a:ea typeface="MS PGothic" charset="-128"/>
              </a:rPr>
              <a:t>64 unique roots are checked.</a:t>
            </a:r>
          </a:p>
          <a:p>
            <a:r>
              <a:rPr lang="en-US" altLang="en-US">
                <a:ea typeface="MS PGothic" charset="-128"/>
              </a:rPr>
              <a:t>There is only one kind of edge and there are no weights between vertices. </a:t>
            </a:r>
          </a:p>
          <a:p>
            <a:r>
              <a:rPr lang="en-US" altLang="en-US">
                <a:ea typeface="MS PGothic" charset="-128"/>
              </a:rPr>
              <a:t>The output performance metric is traversed edges/second or TEPS. </a:t>
            </a:r>
          </a:p>
          <a:p>
            <a:r>
              <a:rPr lang="en-US" altLang="en-US">
                <a:ea typeface="MS PGothic" charset="-128"/>
              </a:rPr>
              <a:t>The resulting search tree is validated to ensure it is the correct tree given the root. </a:t>
            </a:r>
          </a:p>
          <a:p>
            <a:r>
              <a:rPr lang="en-US" altLang="en-US">
                <a:ea typeface="MS PGothic" charset="-128"/>
              </a:rPr>
              <a:t>The graph construction and the graph search are both timed in the graph500 search benchmark. </a:t>
            </a:r>
          </a:p>
          <a:p>
            <a:r>
              <a:rPr lang="en-US" altLang="en-US">
                <a:ea typeface="MS PGothic" charset="-128"/>
              </a:rPr>
              <a:t>The reference implementation may be downloaded from </a:t>
            </a:r>
            <a:r>
              <a:rPr lang="en-US" altLang="en-US" u="sng">
                <a:ea typeface="MS PGothic" charset="-128"/>
                <a:hlinkClick r:id="rId2"/>
              </a:rPr>
              <a:t>www.graph500.org</a:t>
            </a:r>
            <a:r>
              <a:rPr lang="en-US" altLang="en-US">
                <a:ea typeface="MS PGothic" charset="-128"/>
              </a:rPr>
              <a:t>. </a:t>
            </a:r>
          </a:p>
          <a:p>
            <a:r>
              <a:rPr lang="en-US" altLang="en-US">
                <a:ea typeface="MS PGothic" charset="-128"/>
              </a:rPr>
              <a:t>No external libraries or dependencies are needed.</a:t>
            </a:r>
          </a:p>
        </p:txBody>
      </p:sp>
    </p:spTree>
    <p:extLst>
      <p:ext uri="{BB962C8B-B14F-4D97-AF65-F5344CB8AC3E}">
        <p14:creationId xmlns:p14="http://schemas.microsoft.com/office/powerpoint/2010/main" val="1612198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5" name="Object 3"/>
          <p:cNvGraphicFramePr>
            <a:graphicFrameLocks noChangeAspect="1"/>
          </p:cNvGraphicFramePr>
          <p:nvPr/>
        </p:nvGraphicFramePr>
        <p:xfrm>
          <a:off x="4083050" y="4343400"/>
          <a:ext cx="6434138" cy="2254250"/>
        </p:xfrm>
        <a:graphic>
          <a:graphicData uri="http://schemas.openxmlformats.org/presentationml/2006/ole">
            <mc:AlternateContent xmlns:mc="http://schemas.openxmlformats.org/markup-compatibility/2006">
              <mc:Choice xmlns:v="urn:schemas-microsoft-com:vml" Requires="v">
                <p:oleObj name="Document" r:id="rId2" imgW="6095776" imgH="2387512" progId="Word.Document.12">
                  <p:embed/>
                </p:oleObj>
              </mc:Choice>
              <mc:Fallback>
                <p:oleObj name="Document" r:id="rId2" imgW="6095776" imgH="2387512" progId="Word.Document.12">
                  <p:embed/>
                  <p:pic>
                    <p:nvPicPr>
                      <p:cNvPr id="1638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050" y="4343400"/>
                        <a:ext cx="6434138"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6" name="Title 1"/>
          <p:cNvSpPr>
            <a:spLocks noGrp="1"/>
          </p:cNvSpPr>
          <p:nvPr>
            <p:ph type="title"/>
          </p:nvPr>
        </p:nvSpPr>
        <p:spPr>
          <a:xfrm>
            <a:off x="1828800" y="76200"/>
            <a:ext cx="8382000" cy="1143000"/>
          </a:xfrm>
        </p:spPr>
        <p:txBody>
          <a:bodyPr/>
          <a:lstStyle/>
          <a:p>
            <a:r>
              <a:rPr lang="en-US" altLang="en-US">
                <a:ea typeface="MS PGothic" charset="-128"/>
              </a:rPr>
              <a:t>Graph500 Benchmark 1: Search</a:t>
            </a:r>
          </a:p>
        </p:txBody>
      </p:sp>
      <p:pic>
        <p:nvPicPr>
          <p:cNvPr id="1638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905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6"/>
          <p:cNvSpPr txBox="1">
            <a:spLocks noChangeArrowheads="1"/>
          </p:cNvSpPr>
          <p:nvPr/>
        </p:nvSpPr>
        <p:spPr bwMode="auto">
          <a:xfrm>
            <a:off x="2133600" y="1219201"/>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The graph500 benchmark requires at least one input to run and can take a second input.  The usage for the benchmark shown </a:t>
            </a:r>
          </a:p>
        </p:txBody>
      </p:sp>
      <p:sp>
        <p:nvSpPr>
          <p:cNvPr id="16389" name="Rectangle 7"/>
          <p:cNvSpPr>
            <a:spLocks noChangeArrowheads="1"/>
          </p:cNvSpPr>
          <p:nvPr/>
        </p:nvSpPr>
        <p:spPr bwMode="auto">
          <a:xfrm>
            <a:off x="1676400" y="2667000"/>
            <a:ext cx="632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The first input supplies the code with the number of vertices:   </a:t>
            </a:r>
          </a:p>
        </p:txBody>
      </p:sp>
      <p:graphicFrame>
        <p:nvGraphicFramePr>
          <p:cNvPr id="16390" name="Object 9"/>
          <p:cNvGraphicFramePr>
            <a:graphicFrameLocks noChangeAspect="1"/>
          </p:cNvGraphicFramePr>
          <p:nvPr/>
        </p:nvGraphicFramePr>
        <p:xfrm>
          <a:off x="3200400" y="3048000"/>
          <a:ext cx="5943600" cy="279400"/>
        </p:xfrm>
        <a:graphic>
          <a:graphicData uri="http://schemas.openxmlformats.org/presentationml/2006/ole">
            <mc:AlternateContent xmlns:mc="http://schemas.openxmlformats.org/markup-compatibility/2006">
              <mc:Choice xmlns:v="urn:schemas-microsoft-com:vml" Requires="v">
                <p:oleObj name="Document" r:id="rId5" imgW="5943381" imgH="279390" progId="Word.Document.12">
                  <p:embed/>
                </p:oleObj>
              </mc:Choice>
              <mc:Fallback>
                <p:oleObj name="Document" r:id="rId5" imgW="5943381" imgH="279390" progId="Word.Document.12">
                  <p:embed/>
                  <p:pic>
                    <p:nvPicPr>
                      <p:cNvPr id="1639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3048000"/>
                        <a:ext cx="59436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1" name="Rectangle 10"/>
          <p:cNvSpPr>
            <a:spLocks noChangeArrowheads="1"/>
          </p:cNvSpPr>
          <p:nvPr/>
        </p:nvSpPr>
        <p:spPr bwMode="auto">
          <a:xfrm>
            <a:off x="1828800" y="3352801"/>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The number of edges is given by the product of the number of vertices and the edgefactor (the second benchmark argument)</a:t>
            </a:r>
          </a:p>
        </p:txBody>
      </p:sp>
      <p:graphicFrame>
        <p:nvGraphicFramePr>
          <p:cNvPr id="16392" name="Object 11"/>
          <p:cNvGraphicFramePr>
            <a:graphicFrameLocks noChangeAspect="1"/>
          </p:cNvGraphicFramePr>
          <p:nvPr/>
        </p:nvGraphicFramePr>
        <p:xfrm>
          <a:off x="3200400" y="3962400"/>
          <a:ext cx="5943600" cy="292100"/>
        </p:xfrm>
        <a:graphic>
          <a:graphicData uri="http://schemas.openxmlformats.org/presentationml/2006/ole">
            <mc:AlternateContent xmlns:mc="http://schemas.openxmlformats.org/markup-compatibility/2006">
              <mc:Choice xmlns:v="urn:schemas-microsoft-com:vml" Requires="v">
                <p:oleObj name="Document" r:id="rId7" imgW="5943381" imgH="292089" progId="Word.Document.12">
                  <p:embed/>
                </p:oleObj>
              </mc:Choice>
              <mc:Fallback>
                <p:oleObj name="Document" r:id="rId7" imgW="5943381" imgH="292089" progId="Word.Document.12">
                  <p:embed/>
                  <p:pic>
                    <p:nvPicPr>
                      <p:cNvPr id="1639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3962400"/>
                        <a:ext cx="59436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3" name="TextBox 12"/>
          <p:cNvSpPr txBox="1">
            <a:spLocks noChangeArrowheads="1"/>
          </p:cNvSpPr>
          <p:nvPr/>
        </p:nvSpPr>
        <p:spPr bwMode="auto">
          <a:xfrm>
            <a:off x="1981200" y="4031240"/>
            <a:ext cx="18288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400" dirty="0"/>
              <a:t>Problem sizes in the graph500 search benchmark are classified into six categories:  toy, mini, small, medium, large, and huge.  These are also referred to as levels 10-15 with level 10 toy and level 15 huge. </a:t>
            </a:r>
          </a:p>
        </p:txBody>
      </p:sp>
    </p:spTree>
    <p:extLst>
      <p:ext uri="{BB962C8B-B14F-4D97-AF65-F5344CB8AC3E}">
        <p14:creationId xmlns:p14="http://schemas.microsoft.com/office/powerpoint/2010/main" val="1419670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9" name="Object 3"/>
          <p:cNvGraphicFramePr>
            <a:graphicFrameLocks noChangeAspect="1"/>
          </p:cNvGraphicFramePr>
          <p:nvPr/>
        </p:nvGraphicFramePr>
        <p:xfrm>
          <a:off x="1828801" y="2362200"/>
          <a:ext cx="8697913" cy="3048000"/>
        </p:xfrm>
        <a:graphic>
          <a:graphicData uri="http://schemas.openxmlformats.org/presentationml/2006/ole">
            <mc:AlternateContent xmlns:mc="http://schemas.openxmlformats.org/markup-compatibility/2006">
              <mc:Choice xmlns:v="urn:schemas-microsoft-com:vml" Requires="v">
                <p:oleObj name="Document" r:id="rId2" imgW="6095776" imgH="2387512" progId="Word.Document.12">
                  <p:embed/>
                </p:oleObj>
              </mc:Choice>
              <mc:Fallback>
                <p:oleObj name="Document" r:id="rId2" imgW="6095776" imgH="2387512" progId="Word.Document.12">
                  <p:embed/>
                  <p:pic>
                    <p:nvPicPr>
                      <p:cNvPr id="1740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2362200"/>
                        <a:ext cx="86979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0" name="Title 1"/>
          <p:cNvSpPr>
            <a:spLocks noGrp="1"/>
          </p:cNvSpPr>
          <p:nvPr>
            <p:ph type="title"/>
          </p:nvPr>
        </p:nvSpPr>
        <p:spPr>
          <a:xfrm>
            <a:off x="1828800" y="76200"/>
            <a:ext cx="8382000" cy="1143000"/>
          </a:xfrm>
        </p:spPr>
        <p:txBody>
          <a:bodyPr/>
          <a:lstStyle/>
          <a:p>
            <a:r>
              <a:rPr lang="en-US" altLang="en-US">
                <a:ea typeface="MS PGothic" charset="-128"/>
              </a:rPr>
              <a:t>Graph500 Benchmark 1: Search</a:t>
            </a:r>
          </a:p>
        </p:txBody>
      </p:sp>
      <p:sp>
        <p:nvSpPr>
          <p:cNvPr id="17411" name="TextBox 12"/>
          <p:cNvSpPr txBox="1">
            <a:spLocks noChangeArrowheads="1"/>
          </p:cNvSpPr>
          <p:nvPr/>
        </p:nvSpPr>
        <p:spPr bwMode="auto">
          <a:xfrm>
            <a:off x="2209800" y="990600"/>
            <a:ext cx="693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Problem sizes in the graph500 search benchmark are classified into six categories:  toy, mini, small, medium, large, and huge.  These are also referred to as levels 10-15 with level 10 toy and level 15 huge. </a:t>
            </a:r>
          </a:p>
        </p:txBody>
      </p:sp>
    </p:spTree>
    <p:extLst>
      <p:ext uri="{BB962C8B-B14F-4D97-AF65-F5344CB8AC3E}">
        <p14:creationId xmlns:p14="http://schemas.microsoft.com/office/powerpoint/2010/main" val="1863380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4229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1" y="2895600"/>
            <a:ext cx="364331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1"/>
          <p:cNvSpPr>
            <a:spLocks noGrp="1"/>
          </p:cNvSpPr>
          <p:nvPr>
            <p:ph type="title"/>
          </p:nvPr>
        </p:nvSpPr>
        <p:spPr>
          <a:xfrm>
            <a:off x="1981200" y="-152400"/>
            <a:ext cx="8382000" cy="1143000"/>
          </a:xfrm>
        </p:spPr>
        <p:txBody>
          <a:bodyPr/>
          <a:lstStyle/>
          <a:p>
            <a:r>
              <a:rPr lang="en-US" altLang="en-US">
                <a:ea typeface="MS PGothic" charset="-128"/>
              </a:rPr>
              <a:t>Running the graph500 benchmark</a:t>
            </a:r>
          </a:p>
        </p:txBody>
      </p:sp>
      <p:sp>
        <p:nvSpPr>
          <p:cNvPr id="18436" name="Rectangle 6"/>
          <p:cNvSpPr>
            <a:spLocks noChangeArrowheads="1"/>
          </p:cNvSpPr>
          <p:nvPr/>
        </p:nvSpPr>
        <p:spPr bwMode="auto">
          <a:xfrm>
            <a:off x="1752600" y="762001"/>
            <a:ext cx="7696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First, the timing output for the graph generation and construction will be printed to screen </a:t>
            </a:r>
          </a:p>
        </p:txBody>
      </p:sp>
      <p:sp>
        <p:nvSpPr>
          <p:cNvPr id="18437" name="Rectangle 7"/>
          <p:cNvSpPr>
            <a:spLocks noChangeArrowheads="1"/>
          </p:cNvSpPr>
          <p:nvPr/>
        </p:nvSpPr>
        <p:spPr bwMode="auto">
          <a:xfrm>
            <a:off x="1752600" y="1828801"/>
            <a:ext cx="7239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a:t>Afterwards, the timing for the breadth-first search kernel will print to screen for each of the 64 roots followed by a validation phase, shown partially here </a:t>
            </a:r>
          </a:p>
        </p:txBody>
      </p:sp>
    </p:spTree>
    <p:extLst>
      <p:ext uri="{BB962C8B-B14F-4D97-AF65-F5344CB8AC3E}">
        <p14:creationId xmlns:p14="http://schemas.microsoft.com/office/powerpoint/2010/main" val="1081165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33600" y="152401"/>
            <a:ext cx="82565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Clusters Dominate Top-500</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749012"/>
            <a:ext cx="4495800" cy="5874273"/>
          </a:xfrm>
          <a:prstGeom prst="rect">
            <a:avLst/>
          </a:prstGeom>
        </p:spPr>
      </p:pic>
      <p:sp>
        <p:nvSpPr>
          <p:cNvPr id="3" name="TextBox 2"/>
          <p:cNvSpPr txBox="1"/>
          <p:nvPr/>
        </p:nvSpPr>
        <p:spPr>
          <a:xfrm>
            <a:off x="7792070" y="2209800"/>
            <a:ext cx="2799730" cy="1754326"/>
          </a:xfrm>
          <a:prstGeom prst="rect">
            <a:avLst/>
          </a:prstGeom>
          <a:noFill/>
        </p:spPr>
        <p:txBody>
          <a:bodyPr wrap="square" rtlCol="0">
            <a:spAutoFit/>
          </a:bodyPr>
          <a:lstStyle/>
          <a:p>
            <a:r>
              <a:rPr lang="en-US"/>
              <a:t>The dominant system architecture classes comprising the fastest 500 computers over the last 24 years. </a:t>
            </a:r>
          </a:p>
          <a:p>
            <a:endParaRPr lang="en-US" dirty="0"/>
          </a:p>
        </p:txBody>
      </p:sp>
    </p:spTree>
    <p:extLst>
      <p:ext uri="{BB962C8B-B14F-4D97-AF65-F5344CB8AC3E}">
        <p14:creationId xmlns:p14="http://schemas.microsoft.com/office/powerpoint/2010/main" val="1869455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990600"/>
            <a:ext cx="3505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itle 1"/>
          <p:cNvSpPr>
            <a:spLocks noGrp="1"/>
          </p:cNvSpPr>
          <p:nvPr>
            <p:ph type="title"/>
          </p:nvPr>
        </p:nvSpPr>
        <p:spPr>
          <a:xfrm>
            <a:off x="1981200" y="76200"/>
            <a:ext cx="8382000" cy="1143000"/>
          </a:xfrm>
        </p:spPr>
        <p:txBody>
          <a:bodyPr/>
          <a:lstStyle/>
          <a:p>
            <a:r>
              <a:rPr lang="en-US" altLang="en-US">
                <a:ea typeface="MS PGothic" charset="-128"/>
              </a:rPr>
              <a:t>Running the graph500 benchmark</a:t>
            </a:r>
          </a:p>
        </p:txBody>
      </p:sp>
      <p:sp>
        <p:nvSpPr>
          <p:cNvPr id="19459" name="Rectangle 5"/>
          <p:cNvSpPr>
            <a:spLocks noChangeArrowheads="1"/>
          </p:cNvSpPr>
          <p:nvPr/>
        </p:nvSpPr>
        <p:spPr bwMode="auto">
          <a:xfrm>
            <a:off x="2133600" y="1447801"/>
            <a:ext cx="47244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buFont typeface="Arial" charset="0"/>
              <a:buChar char="•"/>
            </a:pPr>
            <a:r>
              <a:rPr lang="en-US" altLang="en-US" i="0"/>
              <a:t>At the end of the graph traversal for each of the 64 roots, the final statistics for the graph500 search benchmark will print to screen </a:t>
            </a:r>
          </a:p>
          <a:p>
            <a:pPr>
              <a:buFont typeface="Arial" charset="0"/>
              <a:buChar char="•"/>
            </a:pPr>
            <a:r>
              <a:rPr lang="en-US" altLang="en-US" i="0"/>
              <a:t>The graph500 search benchmark does not output Flops but rather TEPS </a:t>
            </a:r>
          </a:p>
        </p:txBody>
      </p:sp>
    </p:spTree>
    <p:extLst>
      <p:ext uri="{BB962C8B-B14F-4D97-AF65-F5344CB8AC3E}">
        <p14:creationId xmlns:p14="http://schemas.microsoft.com/office/powerpoint/2010/main" val="1286648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47800"/>
            <a:ext cx="4724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447801"/>
            <a:ext cx="426720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a:xfrm>
            <a:off x="1981200" y="76200"/>
            <a:ext cx="8382000" cy="1143000"/>
          </a:xfrm>
        </p:spPr>
        <p:txBody>
          <a:bodyPr/>
          <a:lstStyle/>
          <a:p>
            <a:r>
              <a:rPr lang="en-US" altLang="en-US">
                <a:ea typeface="MS PGothic" charset="-128"/>
              </a:rPr>
              <a:t>Graph500: Observation 1</a:t>
            </a:r>
          </a:p>
        </p:txBody>
      </p:sp>
      <p:sp>
        <p:nvSpPr>
          <p:cNvPr id="20484" name="Rectangle 6"/>
          <p:cNvSpPr>
            <a:spLocks noChangeArrowheads="1"/>
          </p:cNvSpPr>
          <p:nvPr/>
        </p:nvSpPr>
        <p:spPr bwMode="auto">
          <a:xfrm>
            <a:off x="2286000" y="46482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While the HPL benchmark continues to show exponential improvement on newer supercomputers, the graph500 search benchmark performance has gone flat. </a:t>
            </a:r>
          </a:p>
        </p:txBody>
      </p:sp>
    </p:spTree>
    <p:extLst>
      <p:ext uri="{BB962C8B-B14F-4D97-AF65-F5344CB8AC3E}">
        <p14:creationId xmlns:p14="http://schemas.microsoft.com/office/powerpoint/2010/main" val="1681405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990600"/>
            <a:ext cx="5867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Title 1"/>
          <p:cNvSpPr>
            <a:spLocks noGrp="1"/>
          </p:cNvSpPr>
          <p:nvPr>
            <p:ph type="title"/>
          </p:nvPr>
        </p:nvSpPr>
        <p:spPr>
          <a:xfrm>
            <a:off x="1981200" y="76200"/>
            <a:ext cx="8382000" cy="1143000"/>
          </a:xfrm>
        </p:spPr>
        <p:txBody>
          <a:bodyPr/>
          <a:lstStyle/>
          <a:p>
            <a:r>
              <a:rPr lang="en-US" altLang="en-US">
                <a:ea typeface="MS PGothic" charset="-128"/>
              </a:rPr>
              <a:t>Graph500: Observation 2</a:t>
            </a:r>
          </a:p>
        </p:txBody>
      </p:sp>
      <p:sp>
        <p:nvSpPr>
          <p:cNvPr id="21507" name="Rectangle 5"/>
          <p:cNvSpPr>
            <a:spLocks noChangeArrowheads="1"/>
          </p:cNvSpPr>
          <p:nvPr/>
        </p:nvSpPr>
        <p:spPr bwMode="auto">
          <a:xfrm>
            <a:off x="2362200" y="4876800"/>
            <a:ext cx="723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i="0"/>
              <a:t>The effective GTEPS/core is much lower for distributed memory architectures than for shared memory. </a:t>
            </a:r>
          </a:p>
        </p:txBody>
      </p:sp>
    </p:spTree>
    <p:extLst>
      <p:ext uri="{BB962C8B-B14F-4D97-AF65-F5344CB8AC3E}">
        <p14:creationId xmlns:p14="http://schemas.microsoft.com/office/powerpoint/2010/main" val="641616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D3EB6-6214-49D5-8CDD-B69F962E1237}"/>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A1501462-83E7-4465-9F62-D243DDB1B146}"/>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86E88E40-F0F5-4B5C-A725-A2C928561F46}"/>
              </a:ext>
            </a:extLst>
          </p:cNvPr>
          <p:cNvPicPr>
            <a:picLocks noChangeAspect="1"/>
          </p:cNvPicPr>
          <p:nvPr/>
        </p:nvPicPr>
        <p:blipFill>
          <a:blip r:embed="rId2"/>
          <a:stretch>
            <a:fillRect/>
          </a:stretch>
        </p:blipFill>
        <p:spPr>
          <a:xfrm>
            <a:off x="1486524" y="0"/>
            <a:ext cx="9218951" cy="6858000"/>
          </a:xfrm>
          <a:prstGeom prst="rect">
            <a:avLst/>
          </a:prstGeom>
        </p:spPr>
      </p:pic>
    </p:spTree>
    <p:extLst>
      <p:ext uri="{BB962C8B-B14F-4D97-AF65-F5344CB8AC3E}">
        <p14:creationId xmlns:p14="http://schemas.microsoft.com/office/powerpoint/2010/main" val="2398876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981200" y="76200"/>
            <a:ext cx="8382000" cy="1143000"/>
          </a:xfrm>
        </p:spPr>
        <p:txBody>
          <a:bodyPr/>
          <a:lstStyle/>
          <a:p>
            <a:r>
              <a:rPr lang="en-US" altLang="en-US">
                <a:ea typeface="MS PGothic" charset="-128"/>
              </a:rPr>
              <a:t>Mini-applications</a:t>
            </a:r>
          </a:p>
        </p:txBody>
      </p:sp>
      <p:sp>
        <p:nvSpPr>
          <p:cNvPr id="22530" name="TextBox 5"/>
          <p:cNvSpPr txBox="1">
            <a:spLocks noChangeArrowheads="1"/>
          </p:cNvSpPr>
          <p:nvPr/>
        </p:nvSpPr>
        <p:spPr bwMode="auto">
          <a:xfrm>
            <a:off x="750277" y="1395710"/>
            <a:ext cx="1038664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buFont typeface="Arial" charset="0"/>
              <a:buChar char="•"/>
            </a:pPr>
            <a:r>
              <a:rPr lang="en-US" altLang="en-US" sz="3200" dirty="0"/>
              <a:t> </a:t>
            </a:r>
            <a:r>
              <a:rPr lang="en-US" altLang="en-US" i="0" dirty="0"/>
              <a:t>Many argue that the HPC benchmarks are too simple in order to properly assess a supercomputer’s performance with respect to a dynamic application </a:t>
            </a:r>
          </a:p>
          <a:p>
            <a:pPr>
              <a:buFont typeface="Arial" charset="0"/>
              <a:buChar char="•"/>
            </a:pPr>
            <a:r>
              <a:rPr lang="en-US" altLang="en-US" i="0" dirty="0"/>
              <a:t>To complement HPC benchmarking efforts and better capture real application behavior, many in the HPC community have turned to using mini-applications. </a:t>
            </a:r>
          </a:p>
          <a:p>
            <a:pPr>
              <a:buFont typeface="Arial" charset="0"/>
              <a:buChar char="•"/>
            </a:pPr>
            <a:r>
              <a:rPr lang="en-US" altLang="en-US" i="0" dirty="0"/>
              <a:t>Like the name implies, mini-applications are smaller versions of real applications</a:t>
            </a:r>
          </a:p>
          <a:p>
            <a:pPr>
              <a:buFont typeface="Arial" charset="0"/>
              <a:buChar char="•"/>
            </a:pPr>
            <a:r>
              <a:rPr lang="en-US" altLang="en-US" i="0" dirty="0"/>
              <a:t> They originate from a large number of scientific disciplines and are generally much longer than HPC benchmarks </a:t>
            </a:r>
          </a:p>
          <a:p>
            <a:pPr>
              <a:buFont typeface="Arial" charset="0"/>
              <a:buChar char="•"/>
            </a:pPr>
            <a:r>
              <a:rPr lang="en-US" altLang="en-US" i="0" dirty="0"/>
              <a:t>They do not generally output any standardized metric like Flops, GUPS, TEPS, or DOFS but do provide time to solution for various kernels as well as strong and weak scaling information </a:t>
            </a:r>
          </a:p>
          <a:p>
            <a:pPr>
              <a:buFont typeface="Arial" charset="0"/>
              <a:buChar char="•"/>
            </a:pPr>
            <a:endParaRPr lang="en-US" altLang="en-US" i="0" dirty="0"/>
          </a:p>
        </p:txBody>
      </p:sp>
    </p:spTree>
    <p:extLst>
      <p:ext uri="{BB962C8B-B14F-4D97-AF65-F5344CB8AC3E}">
        <p14:creationId xmlns:p14="http://schemas.microsoft.com/office/powerpoint/2010/main" val="1135611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3" name="Object 3"/>
          <p:cNvGraphicFramePr>
            <a:graphicFrameLocks noChangeAspect="1"/>
          </p:cNvGraphicFramePr>
          <p:nvPr>
            <p:extLst>
              <p:ext uri="{D42A27DB-BD31-4B8C-83A1-F6EECF244321}">
                <p14:modId xmlns:p14="http://schemas.microsoft.com/office/powerpoint/2010/main" val="4232752976"/>
              </p:ext>
            </p:extLst>
          </p:nvPr>
        </p:nvGraphicFramePr>
        <p:xfrm>
          <a:off x="287215" y="1676400"/>
          <a:ext cx="8110538" cy="3505200"/>
        </p:xfrm>
        <a:graphic>
          <a:graphicData uri="http://schemas.openxmlformats.org/presentationml/2006/ole">
            <mc:AlternateContent xmlns:mc="http://schemas.openxmlformats.org/markup-compatibility/2006">
              <mc:Choice xmlns:v="urn:schemas-microsoft-com:vml" Requires="v">
                <p:oleObj name="Document" r:id="rId3" imgW="6083076" imgH="2628803" progId="Word.Document.12">
                  <p:embed/>
                </p:oleObj>
              </mc:Choice>
              <mc:Fallback>
                <p:oleObj name="Document" r:id="rId3" imgW="6083076" imgH="2628803" progId="Word.Document.12">
                  <p:embed/>
                  <p:pic>
                    <p:nvPicPr>
                      <p:cNvPr id="2355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215" y="1676400"/>
                        <a:ext cx="81105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4" name="Title 1"/>
          <p:cNvSpPr>
            <a:spLocks noGrp="1"/>
          </p:cNvSpPr>
          <p:nvPr>
            <p:ph type="title"/>
          </p:nvPr>
        </p:nvSpPr>
        <p:spPr>
          <a:xfrm>
            <a:off x="838200" y="365126"/>
            <a:ext cx="10515600" cy="736844"/>
          </a:xfrm>
        </p:spPr>
        <p:txBody>
          <a:bodyPr/>
          <a:lstStyle/>
          <a:p>
            <a:r>
              <a:rPr lang="en-US" altLang="en-US" dirty="0">
                <a:ea typeface="MS PGothic" charset="-128"/>
              </a:rPr>
              <a:t>Mini-applications</a:t>
            </a:r>
          </a:p>
        </p:txBody>
      </p:sp>
      <p:sp>
        <p:nvSpPr>
          <p:cNvPr id="3" name="Content Placeholder 2">
            <a:extLst>
              <a:ext uri="{FF2B5EF4-FFF2-40B4-BE49-F238E27FC236}">
                <a16:creationId xmlns:a16="http://schemas.microsoft.com/office/drawing/2014/main" id="{DAA58FB0-989A-49A9-B5A2-B05FD3113802}"/>
              </a:ext>
            </a:extLst>
          </p:cNvPr>
          <p:cNvSpPr>
            <a:spLocks noGrp="1"/>
          </p:cNvSpPr>
          <p:nvPr>
            <p:ph sz="half" idx="2"/>
          </p:nvPr>
        </p:nvSpPr>
        <p:spPr>
          <a:xfrm>
            <a:off x="287215" y="4978399"/>
            <a:ext cx="11066585" cy="1766278"/>
          </a:xfrm>
        </p:spPr>
        <p:txBody>
          <a:bodyPr>
            <a:normAutofit fontScale="55000" lnSpcReduction="20000"/>
          </a:bodyPr>
          <a:lstStyle/>
          <a:p>
            <a:r>
              <a:rPr lang="en-CA" dirty="0"/>
              <a:t>Mini AMR – Adaptive mesh (with objects passing through meshes)</a:t>
            </a:r>
          </a:p>
          <a:p>
            <a:r>
              <a:rPr lang="en-CA" dirty="0"/>
              <a:t>Mini FE- finite elements</a:t>
            </a:r>
          </a:p>
          <a:p>
            <a:r>
              <a:rPr lang="en-CA" dirty="0" err="1"/>
              <a:t>Minighost</a:t>
            </a:r>
            <a:r>
              <a:rPr lang="en-CA" dirty="0"/>
              <a:t> – halo exchange, and finite difference on a mesh</a:t>
            </a:r>
          </a:p>
          <a:p>
            <a:r>
              <a:rPr lang="en-CA" dirty="0"/>
              <a:t>Mini MD – </a:t>
            </a:r>
            <a:r>
              <a:rPr lang="en-CA" dirty="0" err="1"/>
              <a:t>modelcular</a:t>
            </a:r>
            <a:r>
              <a:rPr lang="en-CA" dirty="0"/>
              <a:t> dynamics</a:t>
            </a:r>
          </a:p>
          <a:p>
            <a:r>
              <a:rPr lang="en-CA" dirty="0"/>
              <a:t>Cloverleaf Euler equations</a:t>
            </a:r>
          </a:p>
          <a:p>
            <a:r>
              <a:rPr lang="en-CA"/>
              <a:t>Tealeaf Heat </a:t>
            </a:r>
            <a:r>
              <a:rPr lang="en-CA" dirty="0"/>
              <a:t>conduction Equations</a:t>
            </a:r>
          </a:p>
          <a:p>
            <a:endParaRPr lang="en-CA" dirty="0"/>
          </a:p>
          <a:p>
            <a:endParaRPr lang="en-CA" dirty="0"/>
          </a:p>
        </p:txBody>
      </p:sp>
      <p:sp>
        <p:nvSpPr>
          <p:cNvPr id="23555" name="TextBox 1"/>
          <p:cNvSpPr txBox="1">
            <a:spLocks noChangeArrowheads="1"/>
          </p:cNvSpPr>
          <p:nvPr/>
        </p:nvSpPr>
        <p:spPr bwMode="auto">
          <a:xfrm>
            <a:off x="287215" y="1101970"/>
            <a:ext cx="5945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800" i="0" dirty="0"/>
              <a:t>Some standard mini-applications from the </a:t>
            </a:r>
            <a:r>
              <a:rPr lang="en-US" altLang="en-US" sz="1800" i="0" dirty="0" err="1"/>
              <a:t>Mantevo</a:t>
            </a:r>
            <a:r>
              <a:rPr lang="en-US" altLang="en-US" sz="1800" i="0" dirty="0"/>
              <a:t> suite</a:t>
            </a:r>
          </a:p>
        </p:txBody>
      </p:sp>
    </p:spTree>
    <p:extLst>
      <p:ext uri="{BB962C8B-B14F-4D97-AF65-F5344CB8AC3E}">
        <p14:creationId xmlns:p14="http://schemas.microsoft.com/office/powerpoint/2010/main" val="1532771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a:ea typeface="MS PGothic" charset="-128"/>
              </a:rPr>
              <a:t>Mini-applications</a:t>
            </a:r>
          </a:p>
        </p:txBody>
      </p:sp>
      <p:sp>
        <p:nvSpPr>
          <p:cNvPr id="39938" name="Content Placeholder 2"/>
          <p:cNvSpPr>
            <a:spLocks noGrp="1"/>
          </p:cNvSpPr>
          <p:nvPr>
            <p:ph idx="1"/>
          </p:nvPr>
        </p:nvSpPr>
        <p:spPr/>
        <p:txBody>
          <a:bodyPr>
            <a:normAutofit fontScale="85000" lnSpcReduction="20000"/>
          </a:bodyPr>
          <a:lstStyle/>
          <a:p>
            <a:r>
              <a:rPr lang="en-US" altLang="en-US">
                <a:ea typeface="MS PGothic" charset="-128"/>
              </a:rPr>
              <a:t>Mini-applications fulfill several roles that are difficult for standard HPC benchmarks.  </a:t>
            </a:r>
          </a:p>
          <a:p>
            <a:r>
              <a:rPr lang="en-US" altLang="en-US">
                <a:ea typeface="MS PGothic" charset="-128"/>
              </a:rPr>
              <a:t>Mini-applications enable large application developers to interact with a broader software engineering community by producing simplified, smaller, open source versions of their application</a:t>
            </a:r>
          </a:p>
          <a:p>
            <a:r>
              <a:rPr lang="en-US" altLang="en-US">
                <a:ea typeface="MS PGothic" charset="-128"/>
              </a:rPr>
              <a:t>Mini-applications also serve an important role in testing emerging programming models.</a:t>
            </a:r>
          </a:p>
          <a:p>
            <a:r>
              <a:rPr lang="en-US" altLang="en-US">
                <a:ea typeface="MS PGothic" charset="-128"/>
              </a:rPr>
              <a:t>Mini-applications are well suited for performing scaling studies, especially in the context of emerging hardware architectures.  </a:t>
            </a:r>
          </a:p>
          <a:p>
            <a:r>
              <a:rPr lang="en-US" altLang="en-US">
                <a:ea typeface="MS PGothic" charset="-128"/>
              </a:rPr>
              <a:t>Mini-applications are sufficiently complex yet small enough to explore the parameter and interaction space of memory, network, accelerators, and processor elements.</a:t>
            </a:r>
          </a:p>
          <a:p>
            <a:r>
              <a:rPr lang="en-US" altLang="en-US">
                <a:ea typeface="MS PGothic" charset="-128"/>
              </a:rPr>
              <a:t>Mini-applications are frequently used in supercomputer procurement decisions.</a:t>
            </a:r>
          </a:p>
        </p:txBody>
      </p:sp>
    </p:spTree>
    <p:extLst>
      <p:ext uri="{BB962C8B-B14F-4D97-AF65-F5344CB8AC3E}">
        <p14:creationId xmlns:p14="http://schemas.microsoft.com/office/powerpoint/2010/main" val="8104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FC5782-060B-43C7-9FFC-2E36DCC93F55}"/>
              </a:ext>
            </a:extLst>
          </p:cNvPr>
          <p:cNvPicPr>
            <a:picLocks noChangeAspect="1"/>
          </p:cNvPicPr>
          <p:nvPr/>
        </p:nvPicPr>
        <p:blipFill>
          <a:blip r:embed="rId3"/>
          <a:stretch>
            <a:fillRect/>
          </a:stretch>
        </p:blipFill>
        <p:spPr>
          <a:xfrm>
            <a:off x="0" y="846533"/>
            <a:ext cx="12192000" cy="5164933"/>
          </a:xfrm>
          <a:prstGeom prst="rect">
            <a:avLst/>
          </a:prstGeom>
        </p:spPr>
      </p:pic>
    </p:spTree>
    <p:extLst>
      <p:ext uri="{BB962C8B-B14F-4D97-AF65-F5344CB8AC3E}">
        <p14:creationId xmlns:p14="http://schemas.microsoft.com/office/powerpoint/2010/main" val="1479209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46B056-F31C-47DF-8B8D-C10DC604635C}"/>
              </a:ext>
            </a:extLst>
          </p:cNvPr>
          <p:cNvPicPr>
            <a:picLocks noChangeAspect="1"/>
          </p:cNvPicPr>
          <p:nvPr/>
        </p:nvPicPr>
        <p:blipFill>
          <a:blip r:embed="rId3"/>
          <a:stretch>
            <a:fillRect/>
          </a:stretch>
        </p:blipFill>
        <p:spPr>
          <a:xfrm>
            <a:off x="766762" y="1657350"/>
            <a:ext cx="10658475" cy="3543300"/>
          </a:xfrm>
          <a:prstGeom prst="rect">
            <a:avLst/>
          </a:prstGeom>
        </p:spPr>
      </p:pic>
    </p:spTree>
    <p:extLst>
      <p:ext uri="{BB962C8B-B14F-4D97-AF65-F5344CB8AC3E}">
        <p14:creationId xmlns:p14="http://schemas.microsoft.com/office/powerpoint/2010/main" val="1068324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1ADA6D-B66E-496F-A862-6AA7C5DA9524}"/>
              </a:ext>
            </a:extLst>
          </p:cNvPr>
          <p:cNvPicPr>
            <a:picLocks noChangeAspect="1"/>
          </p:cNvPicPr>
          <p:nvPr/>
        </p:nvPicPr>
        <p:blipFill>
          <a:blip r:embed="rId3"/>
          <a:stretch>
            <a:fillRect/>
          </a:stretch>
        </p:blipFill>
        <p:spPr>
          <a:xfrm>
            <a:off x="3132583" y="0"/>
            <a:ext cx="5926834" cy="6858000"/>
          </a:xfrm>
          <a:prstGeom prst="rect">
            <a:avLst/>
          </a:prstGeom>
        </p:spPr>
      </p:pic>
    </p:spTree>
    <p:extLst>
      <p:ext uri="{BB962C8B-B14F-4D97-AF65-F5344CB8AC3E}">
        <p14:creationId xmlns:p14="http://schemas.microsoft.com/office/powerpoint/2010/main" val="3985241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4230</Words>
  <Application>Microsoft Office PowerPoint</Application>
  <PresentationFormat>Widescreen</PresentationFormat>
  <Paragraphs>615</Paragraphs>
  <Slides>66</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3" baseType="lpstr">
      <vt:lpstr>Arial</vt:lpstr>
      <vt:lpstr>Calibri</vt:lpstr>
      <vt:lpstr>Calibri Light</vt:lpstr>
      <vt:lpstr>Lucida Grande</vt:lpstr>
      <vt:lpstr>Times</vt:lpstr>
      <vt:lpstr>Office Theme</vt:lpstr>
      <vt:lpstr>Document</vt:lpstr>
      <vt:lpstr>Commodity Clusters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OS</vt:lpstr>
      <vt:lpstr>PowerPoint Presentation</vt:lpstr>
      <vt:lpstr>PowerPoint Presentation</vt:lpstr>
      <vt:lpstr>PowerPoint Presentation</vt:lpstr>
      <vt:lpstr>Benchmarking</vt:lpstr>
      <vt:lpstr>Benchmarking</vt:lpstr>
      <vt:lpstr>Historical Benchmarking Efforts</vt:lpstr>
      <vt:lpstr>Historical Benchmarking Efforts</vt:lpstr>
      <vt:lpstr>LINPACK</vt:lpstr>
      <vt:lpstr>LINPACK</vt:lpstr>
      <vt:lpstr>PowerPoint Presentation</vt:lpstr>
      <vt:lpstr>Key properties of an HPC Benchmark</vt:lpstr>
      <vt:lpstr>PowerPoint Presentation</vt:lpstr>
      <vt:lpstr>HPC Challenge Benchmark Suite</vt:lpstr>
      <vt:lpstr>HPL (high performance linpack)</vt:lpstr>
      <vt:lpstr>Running HPL/Linpack</vt:lpstr>
      <vt:lpstr>Running HPL/Linpack</vt:lpstr>
      <vt:lpstr>Running HPC Challenge Benchmark</vt:lpstr>
      <vt:lpstr>HPC Challenge Benchmark Output</vt:lpstr>
      <vt:lpstr>HPCG Benchmark</vt:lpstr>
      <vt:lpstr>HPCG Benchmark for Top10 compared to HPL</vt:lpstr>
      <vt:lpstr>Running HPCG</vt:lpstr>
      <vt:lpstr>NAS Parallel Benchmarks (NPB)</vt:lpstr>
      <vt:lpstr>NAS Parallel Benchmarks (NPB)</vt:lpstr>
      <vt:lpstr>NAS Parallel Benchmarks (NPB): the eight original problems</vt:lpstr>
      <vt:lpstr>Running NPB</vt:lpstr>
      <vt:lpstr>Graph500 Benchmark</vt:lpstr>
      <vt:lpstr>Graph500 Benchmark: Breadth-first search</vt:lpstr>
      <vt:lpstr>Graph500 Benchmark 1: Search</vt:lpstr>
      <vt:lpstr>Graph500 Benchmark 1: Search</vt:lpstr>
      <vt:lpstr>Graph500 Benchmark 1: Search</vt:lpstr>
      <vt:lpstr>Running the graph500 benchmark</vt:lpstr>
      <vt:lpstr>Running the graph500 benchmark</vt:lpstr>
      <vt:lpstr>Graph500: Observation 1</vt:lpstr>
      <vt:lpstr>Graph500: Observation 2</vt:lpstr>
      <vt:lpstr>PowerPoint Presentation</vt:lpstr>
      <vt:lpstr>Mini-applications</vt:lpstr>
      <vt:lpstr>Mini-applications</vt:lpstr>
      <vt:lpstr>Mini-applications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Srivastava</dc:creator>
  <cp:lastModifiedBy>Punyaja Mishra</cp:lastModifiedBy>
  <cp:revision>30</cp:revision>
  <dcterms:created xsi:type="dcterms:W3CDTF">2019-05-13T19:33:17Z</dcterms:created>
  <dcterms:modified xsi:type="dcterms:W3CDTF">2023-01-27T19:17:45Z</dcterms:modified>
</cp:coreProperties>
</file>